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 id="2147483685" r:id="rId3"/>
  </p:sldMasterIdLst>
  <p:notesMasterIdLst>
    <p:notesMasterId r:id="rId39"/>
  </p:notesMasterIdLst>
  <p:sldIdLst>
    <p:sldId id="402" r:id="rId4"/>
    <p:sldId id="257" r:id="rId5"/>
    <p:sldId id="403" r:id="rId6"/>
    <p:sldId id="259" r:id="rId7"/>
    <p:sldId id="319" r:id="rId8"/>
    <p:sldId id="260" r:id="rId9"/>
    <p:sldId id="296" r:id="rId10"/>
    <p:sldId id="286" r:id="rId11"/>
    <p:sldId id="313" r:id="rId12"/>
    <p:sldId id="314" r:id="rId13"/>
    <p:sldId id="315" r:id="rId14"/>
    <p:sldId id="287" r:id="rId15"/>
    <p:sldId id="263" r:id="rId16"/>
    <p:sldId id="316" r:id="rId17"/>
    <p:sldId id="322" r:id="rId18"/>
    <p:sldId id="297" r:id="rId19"/>
    <p:sldId id="265" r:id="rId20"/>
    <p:sldId id="266" r:id="rId21"/>
    <p:sldId id="404" r:id="rId22"/>
    <p:sldId id="271" r:id="rId23"/>
    <p:sldId id="270" r:id="rId24"/>
    <p:sldId id="272" r:id="rId25"/>
    <p:sldId id="276" r:id="rId26"/>
    <p:sldId id="298" r:id="rId27"/>
    <p:sldId id="278" r:id="rId28"/>
    <p:sldId id="323" r:id="rId29"/>
    <p:sldId id="279" r:id="rId30"/>
    <p:sldId id="311" r:id="rId31"/>
    <p:sldId id="325" r:id="rId32"/>
    <p:sldId id="280" r:id="rId33"/>
    <p:sldId id="281" r:id="rId34"/>
    <p:sldId id="306" r:id="rId35"/>
    <p:sldId id="283" r:id="rId36"/>
    <p:sldId id="284" r:id="rId37"/>
    <p:sldId id="285" r:id="rId38"/>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0512"/>
    <p:restoredTop sz="91145"/>
  </p:normalViewPr>
  <p:slideViewPr>
    <p:cSldViewPr snapToGrid="0" snapToObjects="1">
      <p:cViewPr varScale="1">
        <p:scale>
          <a:sx n="119" d="100"/>
          <a:sy n="119" d="100"/>
        </p:scale>
        <p:origin x="448" y="184"/>
      </p:cViewPr>
      <p:guideLst>
        <p:guide orient="horz" pos="2160"/>
        <p:guide pos="2880"/>
      </p:guideLst>
    </p:cSldViewPr>
  </p:slideViewPr>
  <p:notesTextViewPr>
    <p:cViewPr>
      <p:scale>
        <a:sx n="1" d="1"/>
        <a:sy n="1" d="1"/>
      </p:scale>
      <p:origin x="0" y="0"/>
    </p:cViewPr>
  </p:notesTextViewPr>
  <p:sorterViewPr>
    <p:cViewPr>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notesMaster" Target="notesMasters/notes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9C51E7-CD72-5F4C-8736-9421DC11B046}" type="datetimeFigureOut">
              <a:rPr lang="en-US" smtClean="0"/>
              <a:t>3/4/23</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ED57F6-860A-6E41-A2FB-394A8056EBC5}" type="slidenum">
              <a:rPr lang="en-US" smtClean="0"/>
              <a:t>‹#›</a:t>
            </a:fld>
            <a:endParaRPr lang="en-US"/>
          </a:p>
        </p:txBody>
      </p:sp>
    </p:spTree>
    <p:extLst>
      <p:ext uri="{BB962C8B-B14F-4D97-AF65-F5344CB8AC3E}">
        <p14:creationId xmlns:p14="http://schemas.microsoft.com/office/powerpoint/2010/main" val="943925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a:extLst>
              <a:ext uri="{FF2B5EF4-FFF2-40B4-BE49-F238E27FC236}">
                <a16:creationId xmlns:a16="http://schemas.microsoft.com/office/drawing/2014/main" id="{9B80EB0C-55FA-2643-9FF2-70C41BC694FF}"/>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1D1B71A-2FA2-CF4C-A538-27EB3C7532AD}" type="slidenum">
              <a:rPr kumimoji="0" lang="en-US" altLang="en-US" sz="1200" b="0" i="0" u="none" strike="noStrike" kern="1200" cap="none" spc="0" normalizeH="0" baseline="0" noProof="0" smtClean="0">
                <a:ln>
                  <a:noFill/>
                </a:ln>
                <a:solidFill>
                  <a:srgbClr val="000000"/>
                </a:solidFill>
                <a:effectLst/>
                <a:uLnTx/>
                <a:uFillTx/>
                <a:latin typeface="Times" pitchFamily="2" charset="0"/>
                <a:ea typeface="MS PGothic" panose="020B0600070205080204" pitchFamily="34" charset="-128"/>
                <a:cs typeface="Arial" panose="020B0604020202020204" pitchFamily="34" charset="0"/>
              </a:rPr>
              <a:pPr marL="0" marR="0" lvl="0" indent="0" algn="r" defTabSz="914400" rtl="0" eaLnBrk="0" fontAlgn="base" latinLnBrk="0" hangingPunct="0">
                <a:lnSpc>
                  <a:spcPct val="100000"/>
                </a:lnSpc>
                <a:spcBef>
                  <a:spcPct val="0"/>
                </a:spcBef>
                <a:spcAft>
                  <a:spcPct val="0"/>
                </a:spcAft>
                <a:buClrTx/>
                <a:buSzTx/>
                <a:buFontTx/>
                <a:buNone/>
                <a:tabLst/>
                <a:defRPr/>
              </a:pPr>
              <a:t>1</a:t>
            </a:fld>
            <a:endParaRPr kumimoji="0" lang="en-US" altLang="en-US" sz="1200" b="0" i="0" u="none" strike="noStrike" kern="1200" cap="none" spc="0" normalizeH="0" baseline="0" noProof="0">
              <a:ln>
                <a:noFill/>
              </a:ln>
              <a:solidFill>
                <a:srgbClr val="000000"/>
              </a:solidFill>
              <a:effectLst/>
              <a:uLnTx/>
              <a:uFillTx/>
              <a:latin typeface="Times" pitchFamily="2" charset="0"/>
              <a:ea typeface="MS PGothic" panose="020B0600070205080204" pitchFamily="34" charset="-128"/>
              <a:cs typeface="Arial" panose="020B0604020202020204" pitchFamily="34" charset="0"/>
            </a:endParaRPr>
          </a:p>
        </p:txBody>
      </p:sp>
      <p:sp>
        <p:nvSpPr>
          <p:cNvPr id="65539" name="Rectangle 2">
            <a:extLst>
              <a:ext uri="{FF2B5EF4-FFF2-40B4-BE49-F238E27FC236}">
                <a16:creationId xmlns:a16="http://schemas.microsoft.com/office/drawing/2014/main" id="{B0F5430A-9B3D-D547-9F6A-10DC76D3BC97}"/>
              </a:ext>
            </a:extLst>
          </p:cNvPr>
          <p:cNvSpPr>
            <a:spLocks noGrp="1" noRot="1" noChangeAspect="1" noChangeArrowheads="1" noTextEdit="1"/>
          </p:cNvSpPr>
          <p:nvPr>
            <p:ph type="sldImg"/>
          </p:nvPr>
        </p:nvSpPr>
        <p:spPr>
          <a:ln/>
        </p:spPr>
      </p:sp>
      <p:sp>
        <p:nvSpPr>
          <p:cNvPr id="65540" name="Rectangle 3">
            <a:extLst>
              <a:ext uri="{FF2B5EF4-FFF2-40B4-BE49-F238E27FC236}">
                <a16:creationId xmlns:a16="http://schemas.microsoft.com/office/drawing/2014/main" id="{CF4E57A8-1C36-934A-909B-8B5237836E3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241300" indent="-241300" eaLnBrk="1" hangingPunct="1"/>
            <a:endParaRPr lang="en-US" altLang="en-US">
              <a:latin typeface="Arial" panose="020B0604020202020204" pitchFamily="34" charset="0"/>
            </a:endParaRPr>
          </a:p>
        </p:txBody>
      </p:sp>
    </p:spTree>
    <p:extLst>
      <p:ext uri="{BB962C8B-B14F-4D97-AF65-F5344CB8AC3E}">
        <p14:creationId xmlns:p14="http://schemas.microsoft.com/office/powerpoint/2010/main" val="14366713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fld id="{58B3F628-DE19-5347-9A93-2228B4AE23A4}" type="slidenum">
              <a:rPr lang="en-US" altLang="x-none" sz="1200"/>
              <a:pPr/>
              <a:t>14</a:t>
            </a:fld>
            <a:endParaRPr lang="en-US" altLang="x-none" sz="1200"/>
          </a:p>
        </p:txBody>
      </p:sp>
      <p:sp>
        <p:nvSpPr>
          <p:cNvPr id="68611" name="Rectangle 2"/>
          <p:cNvSpPr>
            <a:spLocks noGrp="1" noRot="1" noChangeAspect="1" noChangeArrowheads="1" noTextEdit="1"/>
          </p:cNvSpPr>
          <p:nvPr>
            <p:ph type="sldImg"/>
          </p:nvPr>
        </p:nvSpPr>
        <p:spPr>
          <a:xfrm>
            <a:off x="1257300" y="720725"/>
            <a:ext cx="4800600" cy="3600450"/>
          </a:xfrm>
          <a:ln/>
        </p:spPr>
      </p:sp>
      <p:sp>
        <p:nvSpPr>
          <p:cNvPr id="68612"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x-none" dirty="0">
              <a:ea typeface="MS PGothic" charset="-128"/>
            </a:endParaRPr>
          </a:p>
        </p:txBody>
      </p:sp>
    </p:spTree>
    <p:extLst>
      <p:ext uri="{BB962C8B-B14F-4D97-AF65-F5344CB8AC3E}">
        <p14:creationId xmlns:p14="http://schemas.microsoft.com/office/powerpoint/2010/main" val="1889928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1553C5B-7959-9F49-BAD8-779E4032A93B}" type="slidenum">
              <a:rPr lang="en-US" altLang="en-US">
                <a:solidFill>
                  <a:prstClr val="black"/>
                </a:solidFill>
              </a:rPr>
              <a:pPr/>
              <a:t>16</a:t>
            </a:fld>
            <a:endParaRPr lang="en-US" altLang="en-US">
              <a:solidFill>
                <a:prstClr val="black"/>
              </a:solidFill>
            </a:endParaRPr>
          </a:p>
        </p:txBody>
      </p:sp>
      <p:sp>
        <p:nvSpPr>
          <p:cNvPr id="162818" name="Rectangle 2"/>
          <p:cNvSpPr>
            <a:spLocks noGrp="1" noRot="1" noChangeAspect="1" noChangeArrowheads="1" noTextEdit="1"/>
          </p:cNvSpPr>
          <p:nvPr>
            <p:ph type="sldImg"/>
          </p:nvPr>
        </p:nvSpPr>
        <p:spPr>
          <a:ln/>
        </p:spPr>
      </p:sp>
      <p:sp>
        <p:nvSpPr>
          <p:cNvPr id="162819" name="Rectangle 3"/>
          <p:cNvSpPr>
            <a:spLocks noGrp="1" noChangeArrowheads="1"/>
          </p:cNvSpPr>
          <p:nvPr>
            <p:ph type="body" idx="1"/>
          </p:nvPr>
        </p:nvSpPr>
        <p:spPr/>
        <p:txBody>
          <a:bodyPr/>
          <a:lstStyle/>
          <a:p>
            <a:pPr marL="285750" indent="-285750">
              <a:buFont typeface="Arial" charset="0"/>
              <a:buChar char="•"/>
            </a:pPr>
            <a:r>
              <a:rPr lang="en-US" altLang="en-US" dirty="0" err="1"/>
              <a:t>Hb</a:t>
            </a:r>
            <a:r>
              <a:rPr lang="en-US" altLang="en-US" dirty="0"/>
              <a:t> must bind O</a:t>
            </a:r>
            <a:r>
              <a:rPr lang="en-US" altLang="en-US" baseline="-25000" dirty="0"/>
              <a:t>2</a:t>
            </a:r>
            <a:r>
              <a:rPr lang="en-US" altLang="en-US" dirty="0"/>
              <a:t> efficiently in the lungs, where [O</a:t>
            </a:r>
            <a:r>
              <a:rPr lang="en-US" altLang="en-US" baseline="-25000" dirty="0"/>
              <a:t>2</a:t>
            </a:r>
            <a:r>
              <a:rPr lang="en-US" altLang="en-US" dirty="0"/>
              <a:t>] is high; and release O</a:t>
            </a:r>
            <a:r>
              <a:rPr lang="en-US" altLang="en-US" baseline="-25000" dirty="0"/>
              <a:t>2</a:t>
            </a:r>
            <a:r>
              <a:rPr lang="en-US" altLang="en-US" dirty="0"/>
              <a:t> in the tissues, where [O</a:t>
            </a:r>
            <a:r>
              <a:rPr lang="en-US" altLang="en-US" baseline="-25000" dirty="0"/>
              <a:t>2</a:t>
            </a:r>
            <a:r>
              <a:rPr lang="en-US" altLang="en-US" dirty="0"/>
              <a:t>] is low. </a:t>
            </a:r>
          </a:p>
          <a:p>
            <a:pPr marL="285750" indent="-285750">
              <a:buFont typeface="Arial" charset="0"/>
              <a:buChar char="•"/>
            </a:pPr>
            <a:r>
              <a:rPr lang="en-US" altLang="en-US" dirty="0"/>
              <a:t>A protein (such as myoglobin) that binds O</a:t>
            </a:r>
            <a:r>
              <a:rPr lang="en-US" altLang="en-US" baseline="-25000" dirty="0"/>
              <a:t>2</a:t>
            </a:r>
            <a:r>
              <a:rPr lang="en-US" altLang="en-US" dirty="0"/>
              <a:t> with high affinity would bind it efficiently in the lungs, but would not release much of it in the tissues. </a:t>
            </a:r>
          </a:p>
          <a:p>
            <a:pPr marL="285750" indent="-285750">
              <a:buFont typeface="Arial" charset="0"/>
              <a:buChar char="•"/>
            </a:pPr>
            <a:r>
              <a:rPr lang="en-US" altLang="en-US" dirty="0"/>
              <a:t>A protein bound O</a:t>
            </a:r>
            <a:r>
              <a:rPr lang="en-US" altLang="en-US" baseline="-25000" dirty="0"/>
              <a:t>2</a:t>
            </a:r>
            <a:r>
              <a:rPr lang="en-US" altLang="en-US" dirty="0"/>
              <a:t> with low affinity would not pick up much O</a:t>
            </a:r>
            <a:r>
              <a:rPr lang="en-US" altLang="en-US" baseline="-25000" dirty="0"/>
              <a:t>2</a:t>
            </a:r>
            <a:r>
              <a:rPr lang="en-US" altLang="en-US" dirty="0"/>
              <a:t> in the lungs. </a:t>
            </a:r>
          </a:p>
          <a:p>
            <a:pPr marL="285750" indent="-285750">
              <a:buFont typeface="Arial" charset="0"/>
              <a:buChar char="•"/>
            </a:pPr>
            <a:r>
              <a:rPr lang="en-US" altLang="en-US" dirty="0" err="1"/>
              <a:t>Hb</a:t>
            </a:r>
            <a:r>
              <a:rPr lang="en-US" altLang="en-US" dirty="0"/>
              <a:t> solves the problem by undergoing a structural transition from a low-affinity T state to a high-affinity R state as more O</a:t>
            </a:r>
            <a:r>
              <a:rPr lang="en-US" altLang="en-US" baseline="-25000" dirty="0"/>
              <a:t>2</a:t>
            </a:r>
            <a:r>
              <a:rPr lang="en-US" altLang="en-US" dirty="0"/>
              <a:t> molecules are bound. </a:t>
            </a:r>
          </a:p>
          <a:p>
            <a:pPr marL="285750" indent="-285750">
              <a:buFont typeface="Arial" charset="0"/>
              <a:buChar char="•"/>
            </a:pPr>
            <a:r>
              <a:rPr lang="en-US" altLang="en-US" dirty="0"/>
              <a:t>As a result, </a:t>
            </a:r>
            <a:r>
              <a:rPr lang="en-US" altLang="en-US" dirty="0" err="1"/>
              <a:t>Hb</a:t>
            </a:r>
            <a:r>
              <a:rPr lang="en-US" altLang="en-US" dirty="0"/>
              <a:t> has a hybrid S-shaped, or sigmoid, binding curve for O</a:t>
            </a:r>
            <a:r>
              <a:rPr lang="en-US" altLang="en-US" baseline="-25000" dirty="0"/>
              <a:t>2</a:t>
            </a:r>
            <a:r>
              <a:rPr lang="en-US" altLang="en-US" dirty="0"/>
              <a:t>. A sigmoid curve can be viewed as a hybrid curve reflecting the transition between low- and high-affinity structural states in </a:t>
            </a:r>
            <a:r>
              <a:rPr lang="en-US" altLang="en-US" dirty="0" err="1"/>
              <a:t>Hb</a:t>
            </a:r>
            <a:r>
              <a:rPr lang="en-US" altLang="en-US" dirty="0"/>
              <a:t> on O</a:t>
            </a:r>
            <a:r>
              <a:rPr lang="en-US" altLang="en-US" baseline="-25000" dirty="0"/>
              <a:t>2</a:t>
            </a:r>
            <a:r>
              <a:rPr lang="en-US" altLang="en-US" dirty="0"/>
              <a:t> binding. </a:t>
            </a:r>
          </a:p>
          <a:p>
            <a:pPr marL="285750" indent="-285750">
              <a:buFont typeface="Arial" charset="0"/>
              <a:buChar char="•"/>
            </a:pPr>
            <a:r>
              <a:rPr lang="en-US" altLang="en-US" dirty="0"/>
              <a:t>Sigmoidal ligand binding curves are indicative of cooperative binding of a ligand to a protein. In cooperative binding, the binding of one ligand to a protein alters its binding affinity for subsequent ligands.</a:t>
            </a:r>
          </a:p>
          <a:p>
            <a:pPr marL="285750" indent="-285750">
              <a:buFont typeface="Arial" charset="0"/>
              <a:buChar char="•"/>
            </a:pPr>
            <a:endParaRPr lang="en-US" altLang="en-US" dirty="0"/>
          </a:p>
          <a:p>
            <a:endParaRPr lang="en-US" altLang="en-US" dirty="0"/>
          </a:p>
        </p:txBody>
      </p:sp>
    </p:spTree>
    <p:extLst>
      <p:ext uri="{BB962C8B-B14F-4D97-AF65-F5344CB8AC3E}">
        <p14:creationId xmlns:p14="http://schemas.microsoft.com/office/powerpoint/2010/main" val="2000549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96% of red blood</a:t>
            </a:r>
            <a:r>
              <a:rPr lang="en-US" baseline="0" dirty="0"/>
              <a:t> cell’s dry content, and 35% of the total content </a:t>
            </a:r>
            <a:endParaRPr lang="en-US" dirty="0"/>
          </a:p>
        </p:txBody>
      </p:sp>
      <p:sp>
        <p:nvSpPr>
          <p:cNvPr id="4" name="Slide Number Placeholder 3"/>
          <p:cNvSpPr>
            <a:spLocks noGrp="1"/>
          </p:cNvSpPr>
          <p:nvPr>
            <p:ph type="sldNum" sz="quarter" idx="10"/>
          </p:nvPr>
        </p:nvSpPr>
        <p:spPr/>
        <p:txBody>
          <a:bodyPr/>
          <a:lstStyle/>
          <a:p>
            <a:fld id="{D3AC367E-89CE-1A41-80BC-FFE8E46D6C77}" type="slidenum">
              <a:rPr lang="en-US" smtClean="0">
                <a:solidFill>
                  <a:prstClr val="black"/>
                </a:solidFill>
              </a:rPr>
              <a:pPr/>
              <a:t>17</a:t>
            </a:fld>
            <a:endParaRPr lang="en-US">
              <a:solidFill>
                <a:prstClr val="black"/>
              </a:solidFill>
            </a:endParaRPr>
          </a:p>
        </p:txBody>
      </p:sp>
    </p:spTree>
    <p:extLst>
      <p:ext uri="{BB962C8B-B14F-4D97-AF65-F5344CB8AC3E}">
        <p14:creationId xmlns:p14="http://schemas.microsoft.com/office/powerpoint/2010/main" val="323788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D57F6-860A-6E41-A2FB-394A8056EBC5}" type="slidenum">
              <a:rPr lang="en-US" smtClean="0"/>
              <a:t>18</a:t>
            </a:fld>
            <a:endParaRPr lang="en-US"/>
          </a:p>
        </p:txBody>
      </p:sp>
    </p:spTree>
    <p:extLst>
      <p:ext uri="{BB962C8B-B14F-4D97-AF65-F5344CB8AC3E}">
        <p14:creationId xmlns:p14="http://schemas.microsoft.com/office/powerpoint/2010/main" val="13469632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charset="0"/>
              <a:buChar char="•"/>
            </a:pPr>
            <a:r>
              <a:rPr lang="en-US" altLang="zh-CN" dirty="0">
                <a:solidFill>
                  <a:prstClr val="black"/>
                </a:solidFill>
              </a:rPr>
              <a:t>Binding of O</a:t>
            </a:r>
            <a:r>
              <a:rPr lang="en-US" altLang="zh-CN" baseline="-25000" dirty="0">
                <a:solidFill>
                  <a:prstClr val="black"/>
                </a:solidFill>
              </a:rPr>
              <a:t>2</a:t>
            </a:r>
            <a:r>
              <a:rPr lang="en-US" altLang="zh-CN" dirty="0">
                <a:solidFill>
                  <a:prstClr val="black"/>
                </a:solidFill>
              </a:rPr>
              <a:t> causes the heme to assume a more planar conformation, shifting the position of the proximal His and the attached F helix. </a:t>
            </a:r>
          </a:p>
          <a:p>
            <a:pPr marL="285750" indent="-285750">
              <a:buFont typeface="Arial" charset="0"/>
              <a:buChar char="•"/>
            </a:pPr>
            <a:r>
              <a:rPr lang="en-US" dirty="0"/>
              <a:t>The resulting structural change is communicated through the subunit, resulting in the breaking of ion pair interactions between the </a:t>
            </a:r>
            <a:r>
              <a:rPr lang="en-US" dirty="0">
                <a:latin typeface="Symbol" charset="2"/>
                <a:ea typeface="Symbol" charset="2"/>
                <a:cs typeface="Symbol" charset="2"/>
              </a:rPr>
              <a:t>a</a:t>
            </a:r>
            <a:r>
              <a:rPr lang="en-US" dirty="0"/>
              <a:t>1-</a:t>
            </a:r>
            <a:r>
              <a:rPr lang="en-US" dirty="0">
                <a:latin typeface="Symbol" charset="2"/>
                <a:ea typeface="Symbol" charset="2"/>
                <a:cs typeface="Symbol" charset="2"/>
              </a:rPr>
              <a:t>b</a:t>
            </a:r>
            <a:r>
              <a:rPr lang="en-US" dirty="0"/>
              <a:t>2 interface and the formation of the R state.</a:t>
            </a:r>
          </a:p>
          <a:p>
            <a:endParaRPr lang="en-US" dirty="0"/>
          </a:p>
        </p:txBody>
      </p:sp>
      <p:sp>
        <p:nvSpPr>
          <p:cNvPr id="4" name="Slide Number Placeholder 3"/>
          <p:cNvSpPr>
            <a:spLocks noGrp="1"/>
          </p:cNvSpPr>
          <p:nvPr>
            <p:ph type="sldNum" sz="quarter" idx="10"/>
          </p:nvPr>
        </p:nvSpPr>
        <p:spPr/>
        <p:txBody>
          <a:bodyPr/>
          <a:lstStyle/>
          <a:p>
            <a:fld id="{01ED57F6-860A-6E41-A2FB-394A8056EBC5}" type="slidenum">
              <a:rPr lang="en-US" smtClean="0"/>
              <a:t>21</a:t>
            </a:fld>
            <a:endParaRPr lang="en-US"/>
          </a:p>
        </p:txBody>
      </p:sp>
    </p:spTree>
    <p:extLst>
      <p:ext uri="{BB962C8B-B14F-4D97-AF65-F5344CB8AC3E}">
        <p14:creationId xmlns:p14="http://schemas.microsoft.com/office/powerpoint/2010/main" val="8488106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spcBef>
                <a:spcPct val="0"/>
              </a:spcBef>
              <a:spcAft>
                <a:spcPct val="0"/>
              </a:spcAft>
            </a:pPr>
            <a:r>
              <a:rPr lang="el-GR" altLang="en-US" sz="1200" dirty="0">
                <a:solidFill>
                  <a:srgbClr val="000000"/>
                </a:solidFill>
                <a:latin typeface="Calibri" charset="0"/>
                <a:ea typeface="Calibri" charset="0"/>
                <a:cs typeface="Calibri" charset="0"/>
              </a:rPr>
              <a:t>θ</a:t>
            </a:r>
            <a:r>
              <a:rPr lang="zh-CN" altLang="en-US" sz="1200" dirty="0">
                <a:solidFill>
                  <a:srgbClr val="000000"/>
                </a:solidFill>
                <a:latin typeface="Calibri" charset="0"/>
                <a:ea typeface="Calibri" charset="0"/>
                <a:cs typeface="Calibri" charset="0"/>
              </a:rPr>
              <a:t> </a:t>
            </a:r>
            <a:r>
              <a:rPr lang="en-US" altLang="zh-CN" sz="1200" dirty="0">
                <a:solidFill>
                  <a:srgbClr val="000000"/>
                </a:solidFill>
                <a:latin typeface="Calibri" charset="0"/>
                <a:ea typeface="Calibri" charset="0"/>
                <a:cs typeface="Calibri" charset="0"/>
              </a:rPr>
              <a:t>- fraction of </a:t>
            </a:r>
            <a:r>
              <a:rPr lang="en-US" altLang="zh-CN" sz="1200" dirty="0" err="1">
                <a:solidFill>
                  <a:srgbClr val="000000"/>
                </a:solidFill>
                <a:latin typeface="Calibri" charset="0"/>
                <a:ea typeface="Calibri" charset="0"/>
                <a:cs typeface="Calibri" charset="0"/>
              </a:rPr>
              <a:t>occupiedK</a:t>
            </a:r>
            <a:r>
              <a:rPr lang="en-US" altLang="zh-CN" sz="1200" baseline="-25000" dirty="0" err="1">
                <a:solidFill>
                  <a:srgbClr val="000000"/>
                </a:solidFill>
                <a:latin typeface="Calibri" charset="0"/>
                <a:ea typeface="Calibri" charset="0"/>
                <a:cs typeface="Calibri" charset="0"/>
              </a:rPr>
              <a:t>d</a:t>
            </a:r>
            <a:r>
              <a:rPr lang="en-US" altLang="zh-CN" sz="1200" dirty="0">
                <a:solidFill>
                  <a:srgbClr val="000000"/>
                </a:solidFill>
                <a:latin typeface="Calibri" charset="0"/>
                <a:ea typeface="Calibri" charset="0"/>
                <a:cs typeface="Calibri" charset="0"/>
              </a:rPr>
              <a:t>- Apparent dissociation constant</a:t>
            </a:r>
          </a:p>
          <a:p>
            <a:pPr fontAlgn="base">
              <a:spcBef>
                <a:spcPct val="0"/>
              </a:spcBef>
              <a:spcAft>
                <a:spcPct val="0"/>
              </a:spcAft>
              <a:buFont typeface="Arial" charset="0"/>
              <a:buNone/>
            </a:pPr>
            <a:r>
              <a:rPr lang="en-US" altLang="zh-CN" sz="1200" dirty="0">
                <a:solidFill>
                  <a:srgbClr val="000000"/>
                </a:solidFill>
                <a:latin typeface="Calibri" charset="0"/>
                <a:ea typeface="Calibri" charset="0"/>
                <a:cs typeface="Calibri" charset="0"/>
              </a:rPr>
              <a:t> sites; L - free ligand concentration; </a:t>
            </a:r>
          </a:p>
        </p:txBody>
      </p:sp>
      <p:sp>
        <p:nvSpPr>
          <p:cNvPr id="4" name="Slide Number Placeholder 3"/>
          <p:cNvSpPr>
            <a:spLocks noGrp="1"/>
          </p:cNvSpPr>
          <p:nvPr>
            <p:ph type="sldNum" sz="quarter" idx="10"/>
          </p:nvPr>
        </p:nvSpPr>
        <p:spPr/>
        <p:txBody>
          <a:bodyPr/>
          <a:lstStyle/>
          <a:p>
            <a:fld id="{01ED57F6-860A-6E41-A2FB-394A8056EBC5}" type="slidenum">
              <a:rPr lang="en-US" smtClean="0"/>
              <a:t>24</a:t>
            </a:fld>
            <a:endParaRPr lang="en-US"/>
          </a:p>
        </p:txBody>
      </p:sp>
    </p:spTree>
    <p:extLst>
      <p:ext uri="{BB962C8B-B14F-4D97-AF65-F5344CB8AC3E}">
        <p14:creationId xmlns:p14="http://schemas.microsoft.com/office/powerpoint/2010/main" val="19909066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946797B4-D333-0446-9249-A62F247752CD}" type="slidenum">
              <a:rPr lang="en-US"/>
              <a:pPr>
                <a:defRPr/>
              </a:pPr>
              <a:t>28</a:t>
            </a:fld>
            <a:endParaRPr lang="en-US" dirty="0"/>
          </a:p>
        </p:txBody>
      </p:sp>
      <p:sp>
        <p:nvSpPr>
          <p:cNvPr id="169986" name="Rectangle 2"/>
          <p:cNvSpPr>
            <a:spLocks noGrp="1" noRot="1" noChangeAspect="1" noChangeArrowheads="1" noTextEdit="1"/>
          </p:cNvSpPr>
          <p:nvPr>
            <p:ph type="sldImg"/>
          </p:nvPr>
        </p:nvSpPr>
        <p:spPr>
          <a:ln/>
          <a:extLst>
            <a:ext uri="{FAA26D3D-D897-4be2-8F04-BA451C77F1D7}">
              <ma14:placeholderFlag xmlns="" xmlns:ma14="http://schemas.microsoft.com/office/mac/drawingml/2011/main" val="1"/>
            </a:ext>
          </a:extLst>
        </p:spPr>
      </p:sp>
      <p:sp>
        <p:nvSpPr>
          <p:cNvPr id="169987" name="Rectangle 3"/>
          <p:cNvSpPr>
            <a:spLocks noGrp="1" noChangeArrowheads="1"/>
          </p:cNvSpPr>
          <p:nvPr>
            <p:ph type="body" idx="1"/>
          </p:nvPr>
        </p:nvSpPr>
        <p:spPr/>
        <p:txBody>
          <a:bodyPr/>
          <a:lstStyle/>
          <a:p>
            <a:pPr>
              <a:defRPr/>
            </a:pPr>
            <a:endParaRPr lang="en-US" b="1" dirty="0"/>
          </a:p>
          <a:p>
            <a:r>
              <a:rPr lang="en-US" sz="1200" b="1" i="0" u="none" strike="noStrike" kern="1200" baseline="0" dirty="0">
                <a:solidFill>
                  <a:schemeClr val="tx1"/>
                </a:solidFill>
                <a:latin typeface="+mn-lt"/>
                <a:ea typeface="+mn-ea"/>
                <a:cs typeface="+mn-cs"/>
              </a:rPr>
              <a:t>FIGURE 7.21 Carbon dioxide and pH. </a:t>
            </a:r>
            <a:r>
              <a:rPr lang="en-US" sz="1200" b="0" i="0" u="none" strike="noStrike" kern="1200" baseline="0" dirty="0">
                <a:solidFill>
                  <a:schemeClr val="tx1"/>
                </a:solidFill>
                <a:latin typeface="+mn-lt"/>
                <a:ea typeface="+mn-ea"/>
                <a:cs typeface="+mn-cs"/>
              </a:rPr>
              <a:t>Carbon dioxide in the tissues diffuses into red blood cells. Inside a red blood cell, carbon dioxide reacts with water to form carbonic acid, in a reaction catalyzed by the enzyme carbonic anhydrase. Carbonic acid dissociates to form HCO</a:t>
            </a:r>
            <a:r>
              <a:rPr lang="en-US" sz="1200" b="0" i="0" u="none" strike="noStrike" kern="1200" baseline="30000" dirty="0">
                <a:solidFill>
                  <a:schemeClr val="tx1"/>
                </a:solidFill>
                <a:latin typeface="+mn-lt"/>
                <a:ea typeface="+mn-ea"/>
                <a:cs typeface="+mn-cs"/>
              </a:rPr>
              <a:t>-</a:t>
            </a:r>
            <a:r>
              <a:rPr lang="en-US" sz="1200" b="0" i="0" u="none" strike="noStrike" kern="1200" baseline="-25000" dirty="0">
                <a:solidFill>
                  <a:schemeClr val="tx1"/>
                </a:solidFill>
                <a:latin typeface="+mn-lt"/>
                <a:ea typeface="+mn-ea"/>
                <a:cs typeface="+mn-cs"/>
              </a:rPr>
              <a:t>3</a:t>
            </a:r>
            <a:r>
              <a:rPr lang="en-US" sz="1200" b="0" i="0" u="none" strike="noStrike" kern="1200" baseline="0" dirty="0">
                <a:solidFill>
                  <a:schemeClr val="tx1"/>
                </a:solidFill>
                <a:latin typeface="+mn-lt"/>
                <a:ea typeface="+mn-ea"/>
                <a:cs typeface="+mn-cs"/>
              </a:rPr>
              <a:t> and H</a:t>
            </a:r>
            <a:r>
              <a:rPr lang="en-US" sz="1200" b="0" i="0" u="none" strike="noStrike" kern="1200" baseline="30000" dirty="0">
                <a:solidFill>
                  <a:schemeClr val="tx1"/>
                </a:solidFill>
                <a:latin typeface="+mn-lt"/>
                <a:ea typeface="+mn-ea"/>
                <a:cs typeface="+mn-cs"/>
              </a:rPr>
              <a:t>+</a:t>
            </a:r>
            <a:r>
              <a:rPr lang="en-US" sz="1200" b="0" i="0" u="none" strike="noStrike" kern="1200" baseline="0" dirty="0">
                <a:solidFill>
                  <a:schemeClr val="tx1"/>
                </a:solidFill>
                <a:latin typeface="+mn-lt"/>
                <a:ea typeface="+mn-ea"/>
                <a:cs typeface="+mn-cs"/>
              </a:rPr>
              <a:t>, resulting in a drop in pH inside the red cell.</a:t>
            </a:r>
            <a:endParaRPr lang="en-US" dirty="0">
              <a:cs typeface="+mn-cs"/>
            </a:endParaRPr>
          </a:p>
        </p:txBody>
      </p:sp>
    </p:spTree>
    <p:extLst>
      <p:ext uri="{BB962C8B-B14F-4D97-AF65-F5344CB8AC3E}">
        <p14:creationId xmlns:p14="http://schemas.microsoft.com/office/powerpoint/2010/main" val="326910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D57F6-860A-6E41-A2FB-394A8056EBC5}" type="slidenum">
              <a:rPr lang="en-US" smtClean="0"/>
              <a:t>29</a:t>
            </a:fld>
            <a:endParaRPr lang="en-US"/>
          </a:p>
        </p:txBody>
      </p:sp>
    </p:spTree>
    <p:extLst>
      <p:ext uri="{BB962C8B-B14F-4D97-AF65-F5344CB8AC3E}">
        <p14:creationId xmlns:p14="http://schemas.microsoft.com/office/powerpoint/2010/main" val="6021421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x-none" b="1" dirty="0">
                <a:ea typeface="MS PGothic" charset="-128"/>
              </a:rPr>
              <a:t>FIGURE 5–17 Effect of BPG on oxygen binding to hemoglobin. </a:t>
            </a:r>
            <a:r>
              <a:rPr lang="en-US" altLang="x-none" dirty="0">
                <a:ea typeface="MS PGothic" charset="-128"/>
              </a:rPr>
              <a:t>The BPG concentration in normal human blood is about 5 mM at sea level and about 8 mM at high altitudes. Note that hemoglobin binds to oxygen quite tightly when BPG is entirely absent, and the binding curve seems to be hyperbolic. In reality, the measured Hill coefficient for O</a:t>
            </a:r>
            <a:r>
              <a:rPr lang="en-US" altLang="x-none" baseline="-25000" dirty="0">
                <a:ea typeface="MS PGothic" charset="-128"/>
              </a:rPr>
              <a:t>2</a:t>
            </a:r>
            <a:r>
              <a:rPr lang="en-US" altLang="x-none" dirty="0">
                <a:ea typeface="MS PGothic" charset="-128"/>
              </a:rPr>
              <a:t>-binding cooperativity decreases only slightly (from 3 to about 2.5) when BPG is removed from hemoglobin, but the rising part of the sigmoid curve is confined to a very small region close to the origin. At sea level, hemoglobin is nearly saturated with O</a:t>
            </a:r>
            <a:r>
              <a:rPr lang="en-US" altLang="x-none" baseline="-25000" dirty="0">
                <a:ea typeface="MS PGothic" charset="-128"/>
              </a:rPr>
              <a:t>2</a:t>
            </a:r>
            <a:r>
              <a:rPr lang="en-US" altLang="x-none" dirty="0">
                <a:ea typeface="MS PGothic" charset="-128"/>
              </a:rPr>
              <a:t> in the lungs, but just over 60% saturated in the tissues, so the amount of O</a:t>
            </a:r>
            <a:r>
              <a:rPr lang="en-US" altLang="x-none" baseline="-25000" dirty="0">
                <a:ea typeface="MS PGothic" charset="-128"/>
              </a:rPr>
              <a:t>2</a:t>
            </a:r>
            <a:r>
              <a:rPr lang="en-US" altLang="x-none" dirty="0">
                <a:ea typeface="MS PGothic" charset="-128"/>
              </a:rPr>
              <a:t> released in the tissues is about 38% of the maximum that can be carried in the blood. At high altitudes, O</a:t>
            </a:r>
            <a:r>
              <a:rPr lang="en-US" altLang="x-none" baseline="-25000" dirty="0">
                <a:ea typeface="MS PGothic" charset="-128"/>
              </a:rPr>
              <a:t>2</a:t>
            </a:r>
            <a:r>
              <a:rPr lang="en-US" altLang="x-none" dirty="0">
                <a:ea typeface="MS PGothic" charset="-128"/>
              </a:rPr>
              <a:t> delivery declines by about one-fourth, to 30% of maximum. An increase in BPG concentration, however, decreases the affinity of hemoglobin for O</a:t>
            </a:r>
            <a:r>
              <a:rPr lang="en-US" altLang="x-none" baseline="-25000" dirty="0">
                <a:ea typeface="MS PGothic" charset="-128"/>
              </a:rPr>
              <a:t>2</a:t>
            </a:r>
            <a:r>
              <a:rPr lang="en-US" altLang="x-none" dirty="0">
                <a:ea typeface="MS PGothic" charset="-128"/>
              </a:rPr>
              <a:t>, so approximately 37% of what can be carried is again delivered to the tissues.</a:t>
            </a:r>
          </a:p>
        </p:txBody>
      </p:sp>
      <p:sp>
        <p:nvSpPr>
          <p:cNvPr id="4" name="Slide Number Placeholder 3"/>
          <p:cNvSpPr>
            <a:spLocks noGrp="1"/>
          </p:cNvSpPr>
          <p:nvPr>
            <p:ph type="sldNum" sz="quarter" idx="10"/>
          </p:nvPr>
        </p:nvSpPr>
        <p:spPr/>
        <p:txBody>
          <a:bodyPr/>
          <a:lstStyle/>
          <a:p>
            <a:fld id="{01ED57F6-860A-6E41-A2FB-394A8056EBC5}" type="slidenum">
              <a:rPr lang="en-US" smtClean="0"/>
              <a:t>31</a:t>
            </a:fld>
            <a:endParaRPr lang="en-US"/>
          </a:p>
        </p:txBody>
      </p:sp>
    </p:spTree>
    <p:extLst>
      <p:ext uri="{BB962C8B-B14F-4D97-AF65-F5344CB8AC3E}">
        <p14:creationId xmlns:p14="http://schemas.microsoft.com/office/powerpoint/2010/main" val="5609368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3AC367E-89CE-1A41-80BC-FFE8E46D6C77}" type="slidenum">
              <a:rPr lang="en-US" smtClean="0">
                <a:solidFill>
                  <a:prstClr val="black"/>
                </a:solidFill>
              </a:rPr>
              <a:pPr/>
              <a:t>2</a:t>
            </a:fld>
            <a:endParaRPr lang="en-US">
              <a:solidFill>
                <a:prstClr val="black"/>
              </a:solidFill>
            </a:endParaRPr>
          </a:p>
        </p:txBody>
      </p:sp>
    </p:spTree>
    <p:extLst>
      <p:ext uri="{BB962C8B-B14F-4D97-AF65-F5344CB8AC3E}">
        <p14:creationId xmlns:p14="http://schemas.microsoft.com/office/powerpoint/2010/main" val="1036757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The heme group consists of an organic component called protoporphyrin and a central iron ion in the ferrous (Fe</a:t>
            </a:r>
            <a:r>
              <a:rPr lang="en-US" sz="1200" baseline="30000" dirty="0"/>
              <a:t>2+</a:t>
            </a:r>
            <a:r>
              <a:rPr lang="en-US" sz="1200" dirty="0"/>
              <a:t>) form, the only form that can bind oxygen.</a:t>
            </a:r>
          </a:p>
          <a:p>
            <a:r>
              <a:rPr lang="en-US" sz="1200" dirty="0"/>
              <a:t>The iron lies in the middle of the protoporphyrin bound to four </a:t>
            </a:r>
            <a:r>
              <a:rPr lang="en-US" sz="1200" dirty="0" err="1"/>
              <a:t>nitrogens</a:t>
            </a:r>
            <a:r>
              <a:rPr lang="en-US" sz="1200" dirty="0"/>
              <a:t>.</a:t>
            </a:r>
          </a:p>
          <a:p>
            <a:r>
              <a:rPr lang="en-US" sz="1200" dirty="0"/>
              <a:t>Iron can form two additional bonds, at the fifth and sixth coordination sites.</a:t>
            </a:r>
          </a:p>
          <a:p>
            <a:r>
              <a:rPr lang="en-US" sz="1200" dirty="0"/>
              <a:t>The fifth coordination site is occupied by an imidazole ring of a histidine called the proximal histidine.</a:t>
            </a:r>
          </a:p>
          <a:p>
            <a:r>
              <a:rPr lang="en-US" sz="1200" dirty="0"/>
              <a:t>The sixth coordination site binds oxygen. </a:t>
            </a:r>
          </a:p>
        </p:txBody>
      </p:sp>
      <p:sp>
        <p:nvSpPr>
          <p:cNvPr id="4" name="Slide Number Placeholder 3"/>
          <p:cNvSpPr>
            <a:spLocks noGrp="1"/>
          </p:cNvSpPr>
          <p:nvPr>
            <p:ph type="sldNum" sz="quarter" idx="10"/>
          </p:nvPr>
        </p:nvSpPr>
        <p:spPr/>
        <p:txBody>
          <a:bodyPr/>
          <a:lstStyle/>
          <a:p>
            <a:fld id="{01ED57F6-860A-6E41-A2FB-394A8056EBC5}" type="slidenum">
              <a:rPr lang="en-US" smtClean="0"/>
              <a:t>4</a:t>
            </a:fld>
            <a:endParaRPr lang="en-US"/>
          </a:p>
        </p:txBody>
      </p:sp>
    </p:spTree>
    <p:extLst>
      <p:ext uri="{BB962C8B-B14F-4D97-AF65-F5344CB8AC3E}">
        <p14:creationId xmlns:p14="http://schemas.microsoft.com/office/powerpoint/2010/main" val="988232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fld id="{16AE3DB3-2CD8-764C-8449-A2DBDC0CC854}" type="slidenum">
              <a:rPr lang="en-US" altLang="x-none" sz="1200"/>
              <a:pPr/>
              <a:t>5</a:t>
            </a:fld>
            <a:endParaRPr lang="en-US" altLang="x-none" sz="1200"/>
          </a:p>
        </p:txBody>
      </p:sp>
      <p:sp>
        <p:nvSpPr>
          <p:cNvPr id="71683" name="Rectangle 2"/>
          <p:cNvSpPr>
            <a:spLocks noGrp="1" noRot="1" noChangeAspect="1" noChangeArrowheads="1" noTextEdit="1"/>
          </p:cNvSpPr>
          <p:nvPr>
            <p:ph type="sldImg"/>
          </p:nvPr>
        </p:nvSpPr>
        <p:spPr>
          <a:xfrm>
            <a:off x="1257300" y="720725"/>
            <a:ext cx="4800600" cy="3600450"/>
          </a:xfrm>
          <a:ln/>
        </p:spPr>
      </p:sp>
      <p:sp>
        <p:nvSpPr>
          <p:cNvPr id="71684" name="Rectangle 3"/>
          <p:cNvSpPr>
            <a:spLocks noGrp="1" noChangeArrowheads="1"/>
          </p:cNvSpPr>
          <p:nvPr>
            <p:ph type="body" idx="1"/>
          </p:nvPr>
        </p:nvSpPr>
        <p:spPr>
          <a:xfrm>
            <a:off x="974725" y="4560888"/>
            <a:ext cx="5365750" cy="431958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b="1" dirty="0">
                <a:solidFill>
                  <a:srgbClr val="0071FF"/>
                </a:solidFill>
                <a:latin typeface="SolexBoldLining" charset="0"/>
                <a:ea typeface="MS PGothic" charset="-128"/>
              </a:rPr>
              <a:t>FIGURE 5–2 </a:t>
            </a:r>
            <a:r>
              <a:rPr lang="en-US" altLang="x-none" b="1" dirty="0">
                <a:solidFill>
                  <a:srgbClr val="000000"/>
                </a:solidFill>
                <a:latin typeface="Whitney-Semibold" charset="0"/>
                <a:ea typeface="MS PGothic" charset="-128"/>
              </a:rPr>
              <a:t>The heme group viewed from the side. </a:t>
            </a:r>
            <a:r>
              <a:rPr lang="en-US" altLang="x-none" dirty="0">
                <a:solidFill>
                  <a:srgbClr val="000000"/>
                </a:solidFill>
                <a:latin typeface="Whitney-Light" charset="0"/>
                <a:ea typeface="MS PGothic" charset="-128"/>
              </a:rPr>
              <a:t>This view shows the two coordination bonds to Fe</a:t>
            </a:r>
            <a:r>
              <a:rPr lang="en-US" altLang="x-none" baseline="30000" dirty="0">
                <a:solidFill>
                  <a:srgbClr val="000000"/>
                </a:solidFill>
                <a:latin typeface="Whitney-Light" charset="0"/>
                <a:ea typeface="MS PGothic" charset="-128"/>
              </a:rPr>
              <a:t>2</a:t>
            </a:r>
            <a:r>
              <a:rPr lang="en-US" altLang="x-none" baseline="30000" dirty="0">
                <a:solidFill>
                  <a:srgbClr val="000000"/>
                </a:solidFill>
                <a:latin typeface="MathematicalPiOTF1" charset="0"/>
                <a:ea typeface="MS PGothic" charset="-128"/>
              </a:rPr>
              <a:t>+</a:t>
            </a:r>
            <a:r>
              <a:rPr lang="en-US" altLang="x-none" dirty="0">
                <a:solidFill>
                  <a:srgbClr val="000000"/>
                </a:solidFill>
                <a:latin typeface="MathematicalPiOTF1" charset="0"/>
                <a:ea typeface="MS PGothic" charset="-128"/>
              </a:rPr>
              <a:t> </a:t>
            </a:r>
            <a:r>
              <a:rPr lang="en-US" altLang="x-none" dirty="0">
                <a:solidFill>
                  <a:srgbClr val="000000"/>
                </a:solidFill>
                <a:latin typeface="Whitney-Light" charset="0"/>
                <a:ea typeface="MS PGothic" charset="-128"/>
              </a:rPr>
              <a:t>that are perpendicular to the porphyrin ring system. One is occupied by a His residue, sometimes called the proximal His; the other is the binding site for oxygen. The remaining four coordination bonds are in the plane of, and bonded to, the flat porphyrin ring system.</a:t>
            </a:r>
            <a:endParaRPr lang="en-US" altLang="x-none" b="1" dirty="0">
              <a:ea typeface="MS PGothic" charset="-128"/>
            </a:endParaRPr>
          </a:p>
          <a:p>
            <a:r>
              <a:rPr lang="en-US" altLang="x-none" b="1" dirty="0">
                <a:ea typeface="MS PGothic" charset="-128"/>
              </a:rPr>
              <a:t>FIGURE 5–3 Myoglobin. </a:t>
            </a:r>
            <a:r>
              <a:rPr lang="en-US" altLang="x-none" dirty="0">
                <a:ea typeface="MS PGothic" charset="-128"/>
              </a:rPr>
              <a:t>(PDB ID 1MBO) The eight </a:t>
            </a:r>
            <a:r>
              <a:rPr lang="el-GR" altLang="x-none" dirty="0">
                <a:latin typeface="Times New Roman" charset="0"/>
                <a:ea typeface="MS PGothic" charset="-128"/>
              </a:rPr>
              <a:t>α</a:t>
            </a:r>
            <a:r>
              <a:rPr lang="en-US" altLang="x-none" dirty="0">
                <a:ea typeface="MS PGothic" charset="-128"/>
              </a:rPr>
              <a:t>-helical segments (shown here as cylinders) are labeled A through H. Nonhelical residues in the bends that connect them are labeled AB, CD, EF, and so forth, indicating the segments they interconnect. A few bends, including BC and DE, are abrupt and do not contain any residues; these are not normally labeled. (The short segment visible between D and E is an artifact of the computer representation.) The heme is bound in a pocket made up largely of the E and F helices, although amino acid residues from other segments of the protein also participate.</a:t>
            </a:r>
          </a:p>
        </p:txBody>
      </p:sp>
    </p:spTree>
    <p:extLst>
      <p:ext uri="{BB962C8B-B14F-4D97-AF65-F5344CB8AC3E}">
        <p14:creationId xmlns:p14="http://schemas.microsoft.com/office/powerpoint/2010/main" val="18522782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t>The binding of O</a:t>
            </a:r>
            <a:r>
              <a:rPr lang="en-US" altLang="en-US" sz="1200" baseline="-25000" dirty="0"/>
              <a:t>2</a:t>
            </a:r>
            <a:r>
              <a:rPr lang="en-US" altLang="en-US" sz="1200" dirty="0"/>
              <a:t> to </a:t>
            </a:r>
            <a:r>
              <a:rPr lang="en-US" altLang="en-US" sz="1200" dirty="0" err="1"/>
              <a:t>heme</a:t>
            </a:r>
            <a:r>
              <a:rPr lang="en-US" altLang="en-US" sz="1200" dirty="0"/>
              <a:t> in Mb depends on molecular motions </a:t>
            </a:r>
            <a:br>
              <a:rPr lang="en-US" altLang="en-US" sz="1200" dirty="0"/>
            </a:br>
            <a:r>
              <a:rPr lang="en-US" altLang="en-US" sz="1200" dirty="0"/>
              <a:t>(“breathing”) of the structure: in order for O</a:t>
            </a:r>
            <a:r>
              <a:rPr lang="en-US" altLang="en-US" sz="1200" baseline="-25000" dirty="0"/>
              <a:t>2</a:t>
            </a:r>
            <a:r>
              <a:rPr lang="en-US" altLang="en-US" sz="1200" dirty="0"/>
              <a:t> to reach its binding site in </a:t>
            </a:r>
            <a:r>
              <a:rPr lang="en-US" altLang="en-US" sz="1200" dirty="0" err="1"/>
              <a:t>heme</a:t>
            </a:r>
            <a:r>
              <a:rPr lang="en-US" altLang="en-US" sz="1200" dirty="0"/>
              <a:t>, side-chains of Mb must move out of the way and produce transient cavities in the structure through which O</a:t>
            </a:r>
            <a:r>
              <a:rPr lang="en-US" altLang="en-US" sz="1200" baseline="-25000" dirty="0"/>
              <a:t>2</a:t>
            </a:r>
            <a:r>
              <a:rPr lang="en-US" altLang="en-US" sz="1200" dirty="0"/>
              <a:t> can move</a:t>
            </a:r>
          </a:p>
          <a:p>
            <a:endParaRPr lang="en-US" dirty="0"/>
          </a:p>
        </p:txBody>
      </p:sp>
      <p:sp>
        <p:nvSpPr>
          <p:cNvPr id="4" name="Slide Number Placeholder 3"/>
          <p:cNvSpPr>
            <a:spLocks noGrp="1"/>
          </p:cNvSpPr>
          <p:nvPr>
            <p:ph type="sldNum" sz="quarter" idx="10"/>
          </p:nvPr>
        </p:nvSpPr>
        <p:spPr/>
        <p:txBody>
          <a:bodyPr/>
          <a:lstStyle/>
          <a:p>
            <a:fld id="{D3AC367E-89CE-1A41-80BC-FFE8E46D6C77}"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8716248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ED57F6-860A-6E41-A2FB-394A8056EBC5}" type="slidenum">
              <a:rPr lang="en-US" smtClean="0"/>
              <a:t>7</a:t>
            </a:fld>
            <a:endParaRPr lang="en-US"/>
          </a:p>
        </p:txBody>
      </p:sp>
    </p:spTree>
    <p:extLst>
      <p:ext uri="{BB962C8B-B14F-4D97-AF65-F5344CB8AC3E}">
        <p14:creationId xmlns:p14="http://schemas.microsoft.com/office/powerpoint/2010/main" val="6794355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x-none" altLang="x-none">
              <a:ea typeface="MS PGothic" charset="-128"/>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fld id="{63ECD2D8-E191-D647-8ECA-281AF894591E}" type="slidenum">
              <a:rPr lang="en-US" altLang="x-none" sz="1200"/>
              <a:pPr/>
              <a:t>10</a:t>
            </a:fld>
            <a:endParaRPr lang="en-US" altLang="x-none" sz="1200"/>
          </a:p>
        </p:txBody>
      </p:sp>
    </p:spTree>
    <p:extLst>
      <p:ext uri="{BB962C8B-B14F-4D97-AF65-F5344CB8AC3E}">
        <p14:creationId xmlns:p14="http://schemas.microsoft.com/office/powerpoint/2010/main" val="20236965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x-none" b="1" dirty="0">
                <a:ea typeface="MS PGothic" charset="-128"/>
              </a:rPr>
              <a:t>FIGURE 5-4a Graphical representations of ligand binding.</a:t>
            </a:r>
            <a:r>
              <a:rPr lang="en-US" altLang="x-none" dirty="0">
                <a:ea typeface="MS PGothic" charset="-128"/>
              </a:rPr>
              <a:t> The fraction of ligand-binding sites occupied, </a:t>
            </a:r>
            <a:r>
              <a:rPr lang="en-US" altLang="x-none" i="1" dirty="0" err="1">
                <a:latin typeface="Symbol" charset="2"/>
                <a:ea typeface="MS PGothic" charset="-128"/>
                <a:sym typeface="Symbol" charset="2"/>
              </a:rPr>
              <a:t>θ</a:t>
            </a:r>
            <a:r>
              <a:rPr lang="en-US" altLang="x-none" dirty="0">
                <a:ea typeface="MS PGothic" charset="-128"/>
              </a:rPr>
              <a:t>, is plotted against the concentration of free ligand. Both curves are rectangular hyperbolas. (a) A hypothetical binding curve for a ligand L. The [L] at which half of the available ligand-binding sites are occupied is equivalent to 1/</a:t>
            </a:r>
            <a:r>
              <a:rPr lang="en-US" altLang="x-none" i="1" dirty="0">
                <a:ea typeface="MS PGothic" charset="-128"/>
              </a:rPr>
              <a:t>K</a:t>
            </a:r>
            <a:r>
              <a:rPr lang="en-US" altLang="x-none" baseline="-25000" dirty="0">
                <a:ea typeface="MS PGothic" charset="-128"/>
              </a:rPr>
              <a:t>a</a:t>
            </a:r>
            <a:r>
              <a:rPr lang="en-US" altLang="x-none" dirty="0">
                <a:ea typeface="MS PGothic" charset="-128"/>
              </a:rPr>
              <a:t>, or </a:t>
            </a:r>
            <a:r>
              <a:rPr lang="en-US" altLang="x-none" i="1" dirty="0" err="1">
                <a:ea typeface="MS PGothic" charset="-128"/>
              </a:rPr>
              <a:t>K</a:t>
            </a:r>
            <a:r>
              <a:rPr lang="en-US" altLang="x-none" baseline="-25000" dirty="0" err="1">
                <a:ea typeface="MS PGothic" charset="-128"/>
              </a:rPr>
              <a:t>d</a:t>
            </a:r>
            <a:r>
              <a:rPr lang="en-US" altLang="x-none" dirty="0">
                <a:ea typeface="MS PGothic" charset="-128"/>
              </a:rPr>
              <a:t>. The curve has a horizontal asymptote at </a:t>
            </a:r>
            <a:r>
              <a:rPr lang="en-US" altLang="x-none" i="1" dirty="0" err="1">
                <a:latin typeface="Symbol" charset="2"/>
                <a:ea typeface="MS PGothic" charset="-128"/>
                <a:sym typeface="Symbol" charset="2"/>
              </a:rPr>
              <a:t>θ</a:t>
            </a:r>
            <a:r>
              <a:rPr lang="en-US" altLang="x-none" dirty="0">
                <a:ea typeface="MS PGothic" charset="-128"/>
              </a:rPr>
              <a:t> = 1 and a vertical asymptote (not shown) at [L] = –1/</a:t>
            </a:r>
            <a:r>
              <a:rPr lang="en-US" altLang="x-none" i="1" dirty="0">
                <a:ea typeface="MS PGothic" charset="-128"/>
              </a:rPr>
              <a:t>K</a:t>
            </a:r>
            <a:r>
              <a:rPr lang="en-US" altLang="x-none" baseline="-25000" dirty="0">
                <a:ea typeface="MS PGothic" charset="-128"/>
              </a:rPr>
              <a:t>a</a:t>
            </a:r>
            <a:r>
              <a:rPr lang="en-US" altLang="x-none" dirty="0">
                <a:ea typeface="MS PGothic" charset="-128"/>
              </a:rPr>
              <a:t>.</a:t>
            </a: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fld id="{C6485D45-295F-AA40-B50E-FF2165D908D2}" type="slidenum">
              <a:rPr lang="en-US" altLang="x-none" sz="1200"/>
              <a:pPr/>
              <a:t>11</a:t>
            </a:fld>
            <a:endParaRPr lang="en-US" altLang="x-none" sz="1200"/>
          </a:p>
        </p:txBody>
      </p:sp>
    </p:spTree>
    <p:extLst>
      <p:ext uri="{BB962C8B-B14F-4D97-AF65-F5344CB8AC3E}">
        <p14:creationId xmlns:p14="http://schemas.microsoft.com/office/powerpoint/2010/main" val="5468591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5E82633-9528-EC46-B05C-964A731B317B}" type="slidenum">
              <a:rPr lang="en-US" altLang="en-US"/>
              <a:pPr/>
              <a:t>12</a:t>
            </a:fld>
            <a:endParaRPr lang="en-US" altLang="en-US"/>
          </a:p>
        </p:txBody>
      </p:sp>
      <p:sp>
        <p:nvSpPr>
          <p:cNvPr id="184322" name="Rectangle 2"/>
          <p:cNvSpPr>
            <a:spLocks noGrp="1" noRot="1" noChangeAspect="1" noChangeArrowheads="1" noTextEdit="1"/>
          </p:cNvSpPr>
          <p:nvPr>
            <p:ph type="sldImg"/>
          </p:nvPr>
        </p:nvSpPr>
        <p:spPr>
          <a:ln/>
        </p:spPr>
      </p:sp>
      <p:sp>
        <p:nvSpPr>
          <p:cNvPr id="184323" name="Rectangle 3"/>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251035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3930158-6DB6-4148-B41A-7F200CE83D8A}" type="datetimeFigureOut">
              <a:rPr lang="en-US" smtClean="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7217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930158-6DB6-4148-B41A-7F200CE83D8A}" type="datetimeFigureOut">
              <a:rPr lang="en-US" smtClean="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18988513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930158-6DB6-4148-B41A-7F200CE83D8A}" type="datetimeFigureOut">
              <a:rPr lang="en-US" smtClean="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2393546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ga-IE"/>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7C9A7E8A-114A-3445-B752-062685182269}"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Click to edit Master title style</a:t>
            </a:r>
            <a:endParaRPr lang="en-US" dirty="0"/>
          </a:p>
        </p:txBody>
      </p:sp>
      <p:sp>
        <p:nvSpPr>
          <p:cNvPr id="3" name="Content Placeholder 2"/>
          <p:cNvSpPr>
            <a:spLocks noGrp="1"/>
          </p:cNvSpPr>
          <p:nvPr>
            <p:ph idx="1"/>
          </p:nvPr>
        </p:nvSpPr>
        <p:spPr/>
        <p:txBody>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ABC80B16-5A07-EF4A-919E-4A617D901883}"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ga-IE"/>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EA57411A-21E3-134F-98E4-DA43219351E5}"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810C5EB1-8E9B-6A4D-8011-ACE16041D013}"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830" y="152400"/>
            <a:ext cx="9168829" cy="990600"/>
          </a:xfrm>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8"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9" name="Rectangle 6"/>
          <p:cNvSpPr>
            <a:spLocks noGrp="1" noChangeArrowheads="1"/>
          </p:cNvSpPr>
          <p:nvPr>
            <p:ph type="sldNum" sz="quarter" idx="12"/>
          </p:nvPr>
        </p:nvSpPr>
        <p:spPr>
          <a:ln/>
        </p:spPr>
        <p:txBody>
          <a:bodyPr/>
          <a:lstStyle>
            <a:lvl1pPr>
              <a:defRPr/>
            </a:lvl1pPr>
          </a:lstStyle>
          <a:p>
            <a:fld id="{28AEC8C3-8707-1647-A7F7-5C6C607ED72E}"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4"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5" name="Rectangle 6"/>
          <p:cNvSpPr>
            <a:spLocks noGrp="1" noChangeArrowheads="1"/>
          </p:cNvSpPr>
          <p:nvPr>
            <p:ph type="sldNum" sz="quarter" idx="12"/>
          </p:nvPr>
        </p:nvSpPr>
        <p:spPr>
          <a:ln/>
        </p:spPr>
        <p:txBody>
          <a:bodyPr/>
          <a:lstStyle>
            <a:lvl1pPr>
              <a:defRPr/>
            </a:lvl1pPr>
          </a:lstStyle>
          <a:p>
            <a:fld id="{ADF17B53-CCA3-D648-BD64-8032C21DA540}"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3"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4" name="Rectangle 6"/>
          <p:cNvSpPr>
            <a:spLocks noGrp="1" noChangeArrowheads="1"/>
          </p:cNvSpPr>
          <p:nvPr>
            <p:ph type="sldNum" sz="quarter" idx="12"/>
          </p:nvPr>
        </p:nvSpPr>
        <p:spPr>
          <a:ln/>
        </p:spPr>
        <p:txBody>
          <a:bodyPr/>
          <a:lstStyle>
            <a:lvl1pPr>
              <a:defRPr/>
            </a:lvl1pPr>
          </a:lstStyle>
          <a:p>
            <a:fld id="{97304354-F792-8945-A5B8-459336248B66}"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5E683534-850F-9147-9A28-181DD8CF3123}"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3930158-6DB6-4148-B41A-7F200CE83D8A}" type="datetimeFigureOut">
              <a:rPr lang="en-US" smtClean="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186461616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CE4E7C33-06B7-5347-9417-C98F421CBC41}"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5409A2B7-7302-C44F-9773-37635CC0813A}"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5"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6" name="Rectangle 6"/>
          <p:cNvSpPr>
            <a:spLocks noGrp="1" noChangeArrowheads="1"/>
          </p:cNvSpPr>
          <p:nvPr>
            <p:ph type="sldNum" sz="quarter" idx="12"/>
          </p:nvPr>
        </p:nvSpPr>
        <p:spPr>
          <a:ln/>
        </p:spPr>
        <p:txBody>
          <a:bodyPr/>
          <a:lstStyle>
            <a:lvl1pPr>
              <a:defRPr/>
            </a:lvl1pPr>
          </a:lstStyle>
          <a:p>
            <a:fld id="{0C5A7743-3996-474C-BD3A-2140E5C3C3CF}"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90600"/>
          </a:xfrm>
        </p:spPr>
        <p:txBody>
          <a:bodyPr/>
          <a:lstStyle/>
          <a:p>
            <a:r>
              <a:rPr lang="ga-IE"/>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fld id="{7875DCC9-724B-7B44-BD32-B0E2B5D54181}" type="slidenum">
              <a:rPr lang="en-US" altLang="x-none">
                <a:solidFill>
                  <a:srgbClr val="000000"/>
                </a:solidFill>
              </a:rPr>
              <a:pPr/>
              <a:t>‹#›</a:t>
            </a:fld>
            <a:endParaRPr lang="en-US" altLang="x-none">
              <a:solidFill>
                <a:srgbClr val="000000"/>
              </a:solidFil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ga-IE"/>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ga-IE"/>
              <a:t>Click to edit Master subtitle style</a:t>
            </a:r>
            <a:endParaRPr lang="en-US"/>
          </a:p>
        </p:txBody>
      </p:sp>
      <p:sp>
        <p:nvSpPr>
          <p:cNvPr id="4" name="Rectangle 4">
            <a:extLst>
              <a:ext uri="{FF2B5EF4-FFF2-40B4-BE49-F238E27FC236}">
                <a16:creationId xmlns:a16="http://schemas.microsoft.com/office/drawing/2014/main" id="{2EA2EE91-D0D1-EC44-8BB4-2ECFE05DE7E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0C9DACE-9FAA-BD4C-BA5A-E19AB0850C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DC45E98-3D37-9B49-A584-6CC8DCEC6BFE}"/>
              </a:ext>
            </a:extLst>
          </p:cNvPr>
          <p:cNvSpPr>
            <a:spLocks noGrp="1" noChangeArrowheads="1"/>
          </p:cNvSpPr>
          <p:nvPr>
            <p:ph type="sldNum" sz="quarter" idx="12"/>
          </p:nvPr>
        </p:nvSpPr>
        <p:spPr>
          <a:ln/>
        </p:spPr>
        <p:txBody>
          <a:bodyPr/>
          <a:lstStyle>
            <a:lvl1pPr>
              <a:defRPr/>
            </a:lvl1pPr>
          </a:lstStyle>
          <a:p>
            <a:fld id="{28A5EDB2-5C4B-8044-8391-60BD6DEF33BD}" type="slidenum">
              <a:rPr lang="en-US" altLang="en-US"/>
              <a:pPr/>
              <a:t>‹#›</a:t>
            </a:fld>
            <a:endParaRPr lang="en-US" altLang="en-US"/>
          </a:p>
        </p:txBody>
      </p:sp>
    </p:spTree>
    <p:extLst>
      <p:ext uri="{BB962C8B-B14F-4D97-AF65-F5344CB8AC3E}">
        <p14:creationId xmlns:p14="http://schemas.microsoft.com/office/powerpoint/2010/main" val="239776763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Click to edit Master title style</a:t>
            </a:r>
            <a:endParaRPr lang="en-US" dirty="0"/>
          </a:p>
        </p:txBody>
      </p:sp>
      <p:sp>
        <p:nvSpPr>
          <p:cNvPr id="3" name="Content Placeholder 2"/>
          <p:cNvSpPr>
            <a:spLocks noGrp="1"/>
          </p:cNvSpPr>
          <p:nvPr>
            <p:ph idx="1"/>
          </p:nvPr>
        </p:nvSpPr>
        <p:spPr/>
        <p:txBody>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4" name="Rectangle 4">
            <a:extLst>
              <a:ext uri="{FF2B5EF4-FFF2-40B4-BE49-F238E27FC236}">
                <a16:creationId xmlns:a16="http://schemas.microsoft.com/office/drawing/2014/main" id="{3F004C67-962D-004E-AEDD-70C5F5255D7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9235B27-D9D2-7844-ABA3-61796E6B5E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3F75D13-4710-524B-8245-489F6C35EC7A}"/>
              </a:ext>
            </a:extLst>
          </p:cNvPr>
          <p:cNvSpPr>
            <a:spLocks noGrp="1" noChangeArrowheads="1"/>
          </p:cNvSpPr>
          <p:nvPr>
            <p:ph type="sldNum" sz="quarter" idx="12"/>
          </p:nvPr>
        </p:nvSpPr>
        <p:spPr>
          <a:ln/>
        </p:spPr>
        <p:txBody>
          <a:bodyPr/>
          <a:lstStyle>
            <a:lvl1pPr>
              <a:defRPr/>
            </a:lvl1pPr>
          </a:lstStyle>
          <a:p>
            <a:fld id="{F59215A8-5E29-FE4A-8B36-D15A2E7F458E}" type="slidenum">
              <a:rPr lang="en-US" altLang="en-US"/>
              <a:pPr/>
              <a:t>‹#›</a:t>
            </a:fld>
            <a:endParaRPr lang="en-US" altLang="en-US"/>
          </a:p>
        </p:txBody>
      </p:sp>
    </p:spTree>
    <p:extLst>
      <p:ext uri="{BB962C8B-B14F-4D97-AF65-F5344CB8AC3E}">
        <p14:creationId xmlns:p14="http://schemas.microsoft.com/office/powerpoint/2010/main" val="31593961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ga-IE"/>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ga-IE"/>
              <a:t>Click to edit Master text styles</a:t>
            </a:r>
          </a:p>
        </p:txBody>
      </p:sp>
      <p:sp>
        <p:nvSpPr>
          <p:cNvPr id="4" name="Rectangle 4">
            <a:extLst>
              <a:ext uri="{FF2B5EF4-FFF2-40B4-BE49-F238E27FC236}">
                <a16:creationId xmlns:a16="http://schemas.microsoft.com/office/drawing/2014/main" id="{793CE796-123E-BD4B-A8D0-5FE06795973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3B9D6EE-D25B-7F4E-8A7E-FFFCE913B5D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36A5DDD1-C62D-8D44-A45A-3DFF0BF4DAE6}"/>
              </a:ext>
            </a:extLst>
          </p:cNvPr>
          <p:cNvSpPr>
            <a:spLocks noGrp="1" noChangeArrowheads="1"/>
          </p:cNvSpPr>
          <p:nvPr>
            <p:ph type="sldNum" sz="quarter" idx="12"/>
          </p:nvPr>
        </p:nvSpPr>
        <p:spPr>
          <a:ln/>
        </p:spPr>
        <p:txBody>
          <a:bodyPr/>
          <a:lstStyle>
            <a:lvl1pPr>
              <a:defRPr/>
            </a:lvl1pPr>
          </a:lstStyle>
          <a:p>
            <a:fld id="{D5B9121F-A86B-4843-A4FF-C3A3EA90B7FB}" type="slidenum">
              <a:rPr lang="en-US" altLang="en-US"/>
              <a:pPr/>
              <a:t>‹#›</a:t>
            </a:fld>
            <a:endParaRPr lang="en-US" altLang="en-US"/>
          </a:p>
        </p:txBody>
      </p:sp>
    </p:spTree>
    <p:extLst>
      <p:ext uri="{BB962C8B-B14F-4D97-AF65-F5344CB8AC3E}">
        <p14:creationId xmlns:p14="http://schemas.microsoft.com/office/powerpoint/2010/main" val="54774501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dirty="0"/>
              <a:t>Click to edit Master title style</a:t>
            </a:r>
            <a:endParaRPr lang="en-US" dirty="0"/>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a:extLst>
              <a:ext uri="{FF2B5EF4-FFF2-40B4-BE49-F238E27FC236}">
                <a16:creationId xmlns:a16="http://schemas.microsoft.com/office/drawing/2014/main" id="{DF0DC6B1-A543-1643-A00A-E4EF7791E24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B33782D4-6DF0-2D4C-87F3-0A2C2978FD0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C531871-F66D-3547-B701-B3E060CA5E4B}"/>
              </a:ext>
            </a:extLst>
          </p:cNvPr>
          <p:cNvSpPr>
            <a:spLocks noGrp="1" noChangeArrowheads="1"/>
          </p:cNvSpPr>
          <p:nvPr>
            <p:ph type="sldNum" sz="quarter" idx="12"/>
          </p:nvPr>
        </p:nvSpPr>
        <p:spPr>
          <a:ln/>
        </p:spPr>
        <p:txBody>
          <a:bodyPr/>
          <a:lstStyle>
            <a:lvl1pPr>
              <a:defRPr/>
            </a:lvl1pPr>
          </a:lstStyle>
          <a:p>
            <a:fld id="{8F944136-276B-294C-93E0-26AEF6F977AB}" type="slidenum">
              <a:rPr lang="en-US" altLang="en-US"/>
              <a:pPr/>
              <a:t>‹#›</a:t>
            </a:fld>
            <a:endParaRPr lang="en-US" altLang="en-US"/>
          </a:p>
        </p:txBody>
      </p:sp>
    </p:spTree>
    <p:extLst>
      <p:ext uri="{BB962C8B-B14F-4D97-AF65-F5344CB8AC3E}">
        <p14:creationId xmlns:p14="http://schemas.microsoft.com/office/powerpoint/2010/main" val="373569119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4830" y="152400"/>
            <a:ext cx="9168829" cy="990600"/>
          </a:xfrm>
        </p:spPr>
        <p:txBody>
          <a:bodyPr/>
          <a:lstStyle>
            <a:lvl1pPr>
              <a:defRPr/>
            </a:lvl1pPr>
          </a:lstStyle>
          <a:p>
            <a:r>
              <a:rPr lang="ga-IE"/>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dirty="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ga-IE"/>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7" name="Rectangle 4">
            <a:extLst>
              <a:ext uri="{FF2B5EF4-FFF2-40B4-BE49-F238E27FC236}">
                <a16:creationId xmlns:a16="http://schemas.microsoft.com/office/drawing/2014/main" id="{65ACE230-17A0-5347-8012-94AEEB34E820}"/>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27601DE-F253-6D42-A4A6-69F234FBB95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A8292EFC-E725-F943-93BD-A79B10754C39}"/>
              </a:ext>
            </a:extLst>
          </p:cNvPr>
          <p:cNvSpPr>
            <a:spLocks noGrp="1" noChangeArrowheads="1"/>
          </p:cNvSpPr>
          <p:nvPr>
            <p:ph type="sldNum" sz="quarter" idx="12"/>
          </p:nvPr>
        </p:nvSpPr>
        <p:spPr>
          <a:ln/>
        </p:spPr>
        <p:txBody>
          <a:bodyPr/>
          <a:lstStyle>
            <a:lvl1pPr>
              <a:defRPr/>
            </a:lvl1pPr>
          </a:lstStyle>
          <a:p>
            <a:fld id="{8ED989BA-51C8-DE4B-9BE8-22BB02F37772}" type="slidenum">
              <a:rPr lang="en-US" altLang="en-US"/>
              <a:pPr/>
              <a:t>‹#›</a:t>
            </a:fld>
            <a:endParaRPr lang="en-US" altLang="en-US"/>
          </a:p>
        </p:txBody>
      </p:sp>
    </p:spTree>
    <p:extLst>
      <p:ext uri="{BB962C8B-B14F-4D97-AF65-F5344CB8AC3E}">
        <p14:creationId xmlns:p14="http://schemas.microsoft.com/office/powerpoint/2010/main" val="112080931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Rectangle 4">
            <a:extLst>
              <a:ext uri="{FF2B5EF4-FFF2-40B4-BE49-F238E27FC236}">
                <a16:creationId xmlns:a16="http://schemas.microsoft.com/office/drawing/2014/main" id="{CB87551E-7326-5649-9C90-901D46B9D8F5}"/>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05937828-370A-4847-9801-5FF1DC4AB03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408824EE-ED70-A34A-A9FB-A26D8D608A7A}"/>
              </a:ext>
            </a:extLst>
          </p:cNvPr>
          <p:cNvSpPr>
            <a:spLocks noGrp="1" noChangeArrowheads="1"/>
          </p:cNvSpPr>
          <p:nvPr>
            <p:ph type="sldNum" sz="quarter" idx="12"/>
          </p:nvPr>
        </p:nvSpPr>
        <p:spPr>
          <a:ln/>
        </p:spPr>
        <p:txBody>
          <a:bodyPr/>
          <a:lstStyle>
            <a:lvl1pPr>
              <a:defRPr/>
            </a:lvl1pPr>
          </a:lstStyle>
          <a:p>
            <a:fld id="{AE0DE65E-4796-E04B-8CBD-7D194F61345E}" type="slidenum">
              <a:rPr lang="en-US" altLang="en-US"/>
              <a:pPr/>
              <a:t>‹#›</a:t>
            </a:fld>
            <a:endParaRPr lang="en-US" altLang="en-US"/>
          </a:p>
        </p:txBody>
      </p:sp>
    </p:spTree>
    <p:extLst>
      <p:ext uri="{BB962C8B-B14F-4D97-AF65-F5344CB8AC3E}">
        <p14:creationId xmlns:p14="http://schemas.microsoft.com/office/powerpoint/2010/main" val="3167104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930158-6DB6-4148-B41A-7F200CE83D8A}" type="datetimeFigureOut">
              <a:rPr lang="en-US" smtClean="0"/>
              <a:t>3/4/23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3749740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F842584-1BE3-624E-B0F0-10DA4B3E761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4198EE56-C9E6-7341-8CD1-70430029481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9D565026-88C6-064F-B4CA-ADB7EE2F9538}"/>
              </a:ext>
            </a:extLst>
          </p:cNvPr>
          <p:cNvSpPr>
            <a:spLocks noGrp="1" noChangeArrowheads="1"/>
          </p:cNvSpPr>
          <p:nvPr>
            <p:ph type="sldNum" sz="quarter" idx="12"/>
          </p:nvPr>
        </p:nvSpPr>
        <p:spPr>
          <a:ln/>
        </p:spPr>
        <p:txBody>
          <a:bodyPr/>
          <a:lstStyle>
            <a:lvl1pPr>
              <a:defRPr/>
            </a:lvl1pPr>
          </a:lstStyle>
          <a:p>
            <a:fld id="{22870671-0A0A-DB4E-A689-E6B35DFBA808}" type="slidenum">
              <a:rPr lang="en-US" altLang="en-US"/>
              <a:pPr/>
              <a:t>‹#›</a:t>
            </a:fld>
            <a:endParaRPr lang="en-US" altLang="en-US"/>
          </a:p>
        </p:txBody>
      </p:sp>
    </p:spTree>
    <p:extLst>
      <p:ext uri="{BB962C8B-B14F-4D97-AF65-F5344CB8AC3E}">
        <p14:creationId xmlns:p14="http://schemas.microsoft.com/office/powerpoint/2010/main" val="7407966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ga-IE"/>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Rectangle 4">
            <a:extLst>
              <a:ext uri="{FF2B5EF4-FFF2-40B4-BE49-F238E27FC236}">
                <a16:creationId xmlns:a16="http://schemas.microsoft.com/office/drawing/2014/main" id="{076CAEF4-85F3-9543-BD23-944387430932}"/>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44E0BA25-6DE1-B746-9F7F-D3A30D7B3A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644BDFA-B763-804E-8902-4CC4207D0C20}"/>
              </a:ext>
            </a:extLst>
          </p:cNvPr>
          <p:cNvSpPr>
            <a:spLocks noGrp="1" noChangeArrowheads="1"/>
          </p:cNvSpPr>
          <p:nvPr>
            <p:ph type="sldNum" sz="quarter" idx="12"/>
          </p:nvPr>
        </p:nvSpPr>
        <p:spPr>
          <a:ln/>
        </p:spPr>
        <p:txBody>
          <a:bodyPr/>
          <a:lstStyle>
            <a:lvl1pPr>
              <a:defRPr/>
            </a:lvl1pPr>
          </a:lstStyle>
          <a:p>
            <a:fld id="{036D4B16-C112-7C4F-A0A0-EDA178B48A5D}" type="slidenum">
              <a:rPr lang="en-US" altLang="en-US"/>
              <a:pPr/>
              <a:t>‹#›</a:t>
            </a:fld>
            <a:endParaRPr lang="en-US" altLang="en-US"/>
          </a:p>
        </p:txBody>
      </p:sp>
    </p:spTree>
    <p:extLst>
      <p:ext uri="{BB962C8B-B14F-4D97-AF65-F5344CB8AC3E}">
        <p14:creationId xmlns:p14="http://schemas.microsoft.com/office/powerpoint/2010/main" val="392761908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ga-IE"/>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ga-IE"/>
              <a:t>Click to edit Master text styles</a:t>
            </a:r>
          </a:p>
        </p:txBody>
      </p:sp>
      <p:sp>
        <p:nvSpPr>
          <p:cNvPr id="5" name="Rectangle 4">
            <a:extLst>
              <a:ext uri="{FF2B5EF4-FFF2-40B4-BE49-F238E27FC236}">
                <a16:creationId xmlns:a16="http://schemas.microsoft.com/office/drawing/2014/main" id="{20A6864B-E186-0B48-B4D4-49755B9E16C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46B1132-275D-B346-A997-0C3F05DBA89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BE4626C-6647-EC40-98CE-E1767BFDB663}"/>
              </a:ext>
            </a:extLst>
          </p:cNvPr>
          <p:cNvSpPr>
            <a:spLocks noGrp="1" noChangeArrowheads="1"/>
          </p:cNvSpPr>
          <p:nvPr>
            <p:ph type="sldNum" sz="quarter" idx="12"/>
          </p:nvPr>
        </p:nvSpPr>
        <p:spPr>
          <a:ln/>
        </p:spPr>
        <p:txBody>
          <a:bodyPr/>
          <a:lstStyle>
            <a:lvl1pPr>
              <a:defRPr/>
            </a:lvl1pPr>
          </a:lstStyle>
          <a:p>
            <a:fld id="{5B515856-3AF4-6F46-8ECA-8B21C78F0D17}" type="slidenum">
              <a:rPr lang="en-US" altLang="en-US"/>
              <a:pPr/>
              <a:t>‹#›</a:t>
            </a:fld>
            <a:endParaRPr lang="en-US" altLang="en-US"/>
          </a:p>
        </p:txBody>
      </p:sp>
    </p:spTree>
    <p:extLst>
      <p:ext uri="{BB962C8B-B14F-4D97-AF65-F5344CB8AC3E}">
        <p14:creationId xmlns:p14="http://schemas.microsoft.com/office/powerpoint/2010/main" val="25611278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ga-IE"/>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Rectangle 4">
            <a:extLst>
              <a:ext uri="{FF2B5EF4-FFF2-40B4-BE49-F238E27FC236}">
                <a16:creationId xmlns:a16="http://schemas.microsoft.com/office/drawing/2014/main" id="{11CA8A98-099E-0641-BE20-E3B4F63EDE4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04993CC-A4CA-4843-86F4-1EDB281ED5B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90C3FB0-4D34-D549-9B01-8D7D1CB649C4}"/>
              </a:ext>
            </a:extLst>
          </p:cNvPr>
          <p:cNvSpPr>
            <a:spLocks noGrp="1" noChangeArrowheads="1"/>
          </p:cNvSpPr>
          <p:nvPr>
            <p:ph type="sldNum" sz="quarter" idx="12"/>
          </p:nvPr>
        </p:nvSpPr>
        <p:spPr>
          <a:ln/>
        </p:spPr>
        <p:txBody>
          <a:bodyPr/>
          <a:lstStyle>
            <a:lvl1pPr>
              <a:defRPr/>
            </a:lvl1pPr>
          </a:lstStyle>
          <a:p>
            <a:fld id="{638B8C7F-B5CE-B248-98D1-C915D9AE11EA}" type="slidenum">
              <a:rPr lang="en-US" altLang="en-US"/>
              <a:pPr/>
              <a:t>‹#›</a:t>
            </a:fld>
            <a:endParaRPr lang="en-US" altLang="en-US"/>
          </a:p>
        </p:txBody>
      </p:sp>
    </p:spTree>
    <p:extLst>
      <p:ext uri="{BB962C8B-B14F-4D97-AF65-F5344CB8AC3E}">
        <p14:creationId xmlns:p14="http://schemas.microsoft.com/office/powerpoint/2010/main" val="407746673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ga-IE"/>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4" name="Rectangle 4">
            <a:extLst>
              <a:ext uri="{FF2B5EF4-FFF2-40B4-BE49-F238E27FC236}">
                <a16:creationId xmlns:a16="http://schemas.microsoft.com/office/drawing/2014/main" id="{3F1C4CD7-A8E8-174D-9A9A-BCECF7A90A4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0B7D79D-F221-9F46-B370-9615C6F17E2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6135DDA-1219-3C41-A942-A920DF54E6F5}"/>
              </a:ext>
            </a:extLst>
          </p:cNvPr>
          <p:cNvSpPr>
            <a:spLocks noGrp="1" noChangeArrowheads="1"/>
          </p:cNvSpPr>
          <p:nvPr>
            <p:ph type="sldNum" sz="quarter" idx="12"/>
          </p:nvPr>
        </p:nvSpPr>
        <p:spPr>
          <a:ln/>
        </p:spPr>
        <p:txBody>
          <a:bodyPr/>
          <a:lstStyle>
            <a:lvl1pPr>
              <a:defRPr/>
            </a:lvl1pPr>
          </a:lstStyle>
          <a:p>
            <a:fld id="{CA5CEE93-BC37-D54D-AFCF-139F7743FC2F}" type="slidenum">
              <a:rPr lang="en-US" altLang="en-US"/>
              <a:pPr/>
              <a:t>‹#›</a:t>
            </a:fld>
            <a:endParaRPr lang="en-US" altLang="en-US"/>
          </a:p>
        </p:txBody>
      </p:sp>
    </p:spTree>
    <p:extLst>
      <p:ext uri="{BB962C8B-B14F-4D97-AF65-F5344CB8AC3E}">
        <p14:creationId xmlns:p14="http://schemas.microsoft.com/office/powerpoint/2010/main" val="2496724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152400"/>
            <a:ext cx="9144000" cy="990600"/>
          </a:xfrm>
        </p:spPr>
        <p:txBody>
          <a:bodyPr/>
          <a:lstStyle/>
          <a:p>
            <a:r>
              <a:rPr lang="ga-IE"/>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ga-IE" dirty="0"/>
              <a:t>Click to edit Master text styles</a:t>
            </a:r>
          </a:p>
          <a:p>
            <a:pPr lvl="1"/>
            <a:r>
              <a:rPr lang="ga-IE" dirty="0"/>
              <a:t>Second level</a:t>
            </a:r>
          </a:p>
          <a:p>
            <a:pPr lvl="2"/>
            <a:r>
              <a:rPr lang="ga-IE" dirty="0"/>
              <a:t>Third level</a:t>
            </a:r>
          </a:p>
          <a:p>
            <a:pPr lvl="3"/>
            <a:r>
              <a:rPr lang="ga-IE" dirty="0"/>
              <a:t>Fourth level</a:t>
            </a:r>
          </a:p>
          <a:p>
            <a:pPr lvl="4"/>
            <a:r>
              <a:rPr lang="ga-IE" dirty="0"/>
              <a:t>Fifth level</a:t>
            </a:r>
            <a:endParaRPr lang="en-US" dirty="0"/>
          </a:p>
        </p:txBody>
      </p:sp>
      <p:sp>
        <p:nvSpPr>
          <p:cNvPr id="4" name="Content Placeholder 3"/>
          <p:cNvSpPr>
            <a:spLocks noGrp="1"/>
          </p:cNvSpPr>
          <p:nvPr>
            <p:ph sz="half" idx="2"/>
          </p:nvPr>
        </p:nvSpPr>
        <p:spPr>
          <a:xfrm>
            <a:off x="4648200" y="1981200"/>
            <a:ext cx="3810000" cy="4114800"/>
          </a:xfrm>
        </p:spPr>
        <p:txBody>
          <a:bodyPr/>
          <a:lstStyle/>
          <a:p>
            <a:pPr lvl="0"/>
            <a:r>
              <a:rPr lang="ga-IE"/>
              <a:t>Click to edit Master text styles</a:t>
            </a:r>
          </a:p>
          <a:p>
            <a:pPr lvl="1"/>
            <a:r>
              <a:rPr lang="ga-IE"/>
              <a:t>Second level</a:t>
            </a:r>
          </a:p>
          <a:p>
            <a:pPr lvl="2"/>
            <a:r>
              <a:rPr lang="ga-IE"/>
              <a:t>Third level</a:t>
            </a:r>
          </a:p>
          <a:p>
            <a:pPr lvl="3"/>
            <a:r>
              <a:rPr lang="ga-IE"/>
              <a:t>Fourth level</a:t>
            </a:r>
          </a:p>
          <a:p>
            <a:pPr lvl="4"/>
            <a:r>
              <a:rPr lang="ga-IE"/>
              <a:t>Fifth level</a:t>
            </a:r>
            <a:endParaRPr lang="en-US"/>
          </a:p>
        </p:txBody>
      </p:sp>
      <p:sp>
        <p:nvSpPr>
          <p:cNvPr id="5" name="Rectangle 4">
            <a:extLst>
              <a:ext uri="{FF2B5EF4-FFF2-40B4-BE49-F238E27FC236}">
                <a16:creationId xmlns:a16="http://schemas.microsoft.com/office/drawing/2014/main" id="{DC99322D-E16D-954D-90E7-64A24BDEA925}"/>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74792497-6673-544A-905A-E9E1261BDEF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6A75A25D-1EC5-8742-A1F5-9EDF2B408BE6}"/>
              </a:ext>
            </a:extLst>
          </p:cNvPr>
          <p:cNvSpPr>
            <a:spLocks noGrp="1" noChangeArrowheads="1"/>
          </p:cNvSpPr>
          <p:nvPr>
            <p:ph type="sldNum" sz="quarter" idx="12"/>
          </p:nvPr>
        </p:nvSpPr>
        <p:spPr>
          <a:ln/>
        </p:spPr>
        <p:txBody>
          <a:bodyPr/>
          <a:lstStyle>
            <a:lvl1pPr>
              <a:defRPr/>
            </a:lvl1pPr>
          </a:lstStyle>
          <a:p>
            <a:fld id="{EB4F5136-AD32-B142-B8DD-590D8B058BC5}" type="slidenum">
              <a:rPr lang="en-US" altLang="en-US"/>
              <a:pPr/>
              <a:t>‹#›</a:t>
            </a:fld>
            <a:endParaRPr lang="en-US" altLang="en-US"/>
          </a:p>
        </p:txBody>
      </p:sp>
    </p:spTree>
    <p:extLst>
      <p:ext uri="{BB962C8B-B14F-4D97-AF65-F5344CB8AC3E}">
        <p14:creationId xmlns:p14="http://schemas.microsoft.com/office/powerpoint/2010/main" val="34815807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3930158-6DB6-4148-B41A-7F200CE83D8A}" type="datetimeFigureOut">
              <a:rPr lang="en-US" smtClean="0"/>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14720565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3930158-6DB6-4148-B41A-7F200CE83D8A}" type="datetimeFigureOut">
              <a:rPr lang="en-US" smtClean="0"/>
              <a:t>3/4/23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18427047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3930158-6DB6-4148-B41A-7F200CE83D8A}" type="datetimeFigureOut">
              <a:rPr lang="en-US" smtClean="0"/>
              <a:t>3/4/23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14772447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930158-6DB6-4148-B41A-7F200CE83D8A}" type="datetimeFigureOut">
              <a:rPr lang="en-US" smtClean="0"/>
              <a:t>3/4/23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9939022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930158-6DB6-4148-B41A-7F200CE83D8A}" type="datetimeFigureOut">
              <a:rPr lang="en-US" smtClean="0"/>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13866875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3930158-6DB6-4148-B41A-7F200CE83D8A}" type="datetimeFigureOut">
              <a:rPr lang="en-US" smtClean="0"/>
              <a:t>3/4/23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9B38225-FA72-C04C-984E-9AF82E47EB96}" type="slidenum">
              <a:rPr lang="en-US" smtClean="0"/>
              <a:t>‹#›</a:t>
            </a:fld>
            <a:endParaRPr lang="en-US"/>
          </a:p>
        </p:txBody>
      </p:sp>
    </p:spTree>
    <p:extLst>
      <p:ext uri="{BB962C8B-B14F-4D97-AF65-F5344CB8AC3E}">
        <p14:creationId xmlns:p14="http://schemas.microsoft.com/office/powerpoint/2010/main" val="1564695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930158-6DB6-4148-B41A-7F200CE83D8A}" type="datetimeFigureOut">
              <a:rPr lang="en-US" smtClean="0"/>
              <a:t>3/4/23</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B38225-FA72-C04C-984E-9AF82E47EB96}" type="slidenum">
              <a:rPr lang="en-US" smtClean="0"/>
              <a:t>‹#›</a:t>
            </a:fld>
            <a:endParaRPr lang="en-US"/>
          </a:p>
        </p:txBody>
      </p:sp>
    </p:spTree>
    <p:extLst>
      <p:ext uri="{BB962C8B-B14F-4D97-AF65-F5344CB8AC3E}">
        <p14:creationId xmlns:p14="http://schemas.microsoft.com/office/powerpoint/2010/main" val="94475910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0" y="1524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ltLang="x-none"/>
              <a:t>Click to edit Master title style</a:t>
            </a:r>
          </a:p>
        </p:txBody>
      </p:sp>
      <p:sp>
        <p:nvSpPr>
          <p:cNvPr id="1027" name="Rectangle 3"/>
          <p:cNvSpPr>
            <a:spLocks noGrp="1" noChangeArrowheads="1"/>
          </p:cNvSpPr>
          <p:nvPr>
            <p:ph type="body" idx="1"/>
          </p:nvPr>
        </p:nvSpPr>
        <p:spPr bwMode="auto">
          <a:xfrm>
            <a:off x="685800" y="1219200"/>
            <a:ext cx="7772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x-none"/>
              <a:t>Click to edit Master text styles</a:t>
            </a:r>
          </a:p>
          <a:p>
            <a:pPr lvl="1"/>
            <a:r>
              <a:rPr lang="en-US" altLang="x-none"/>
              <a:t>Second level</a:t>
            </a:r>
          </a:p>
          <a:p>
            <a:pPr lvl="2"/>
            <a:r>
              <a:rPr lang="en-US" altLang="x-none"/>
              <a:t>Third level</a:t>
            </a:r>
          </a:p>
          <a:p>
            <a:pPr lvl="3"/>
            <a:r>
              <a:rPr lang="en-US" altLang="x-none"/>
              <a:t>Fourth level</a:t>
            </a:r>
          </a:p>
          <a:p>
            <a:pPr lvl="4"/>
            <a:r>
              <a:rPr lang="en-US" altLang="x-none"/>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Calibri" pitchFamily="34" charset="0"/>
                <a:ea typeface="ＭＳ Ｐゴシック" charset="-128"/>
                <a:cs typeface="Calibri" pitchFamily="34" charset="0"/>
              </a:defRPr>
            </a:lvl1pPr>
          </a:lstStyle>
          <a:p>
            <a:pPr fontAlgn="base">
              <a:spcBef>
                <a:spcPct val="0"/>
              </a:spcBef>
              <a:spcAft>
                <a:spcPct val="0"/>
              </a:spcAft>
              <a:defRPr/>
            </a:pPr>
            <a:endParaRPr lang="en-US">
              <a:solidFill>
                <a:srgbClr val="000000"/>
              </a:solidFill>
            </a:endParaRPr>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Calibri" pitchFamily="34" charset="0"/>
                <a:ea typeface="ＭＳ Ｐゴシック" charset="-128"/>
                <a:cs typeface="Calibri" pitchFamily="34" charset="0"/>
              </a:defRPr>
            </a:lvl1pPr>
          </a:lstStyle>
          <a:p>
            <a:pPr fontAlgn="base">
              <a:spcBef>
                <a:spcPct val="0"/>
              </a:spcBef>
              <a:spcAft>
                <a:spcPct val="0"/>
              </a:spcAft>
              <a:defRPr/>
            </a:pPr>
            <a:endParaRPr lang="en-US">
              <a:solidFill>
                <a:srgbClr val="000000"/>
              </a:solidFill>
            </a:endParaRPr>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charset="0"/>
              </a:defRPr>
            </a:lvl1pPr>
          </a:lstStyle>
          <a:p>
            <a:pPr eaLnBrk="0" fontAlgn="base" hangingPunct="0">
              <a:spcBef>
                <a:spcPct val="0"/>
              </a:spcBef>
              <a:spcAft>
                <a:spcPct val="0"/>
              </a:spcAft>
            </a:pPr>
            <a:fld id="{7836B29C-33D0-DD40-B0D2-8D8BC88BFDB1}" type="slidenum">
              <a:rPr lang="en-US" altLang="x-none" smtClean="0">
                <a:solidFill>
                  <a:srgbClr val="000000"/>
                </a:solidFill>
                <a:ea typeface="MS PGothic" charset="-128"/>
              </a:rPr>
              <a:pPr eaLnBrk="0" fontAlgn="base" hangingPunct="0">
                <a:spcBef>
                  <a:spcPct val="0"/>
                </a:spcBef>
                <a:spcAft>
                  <a:spcPct val="0"/>
                </a:spcAft>
              </a:pPr>
              <a:t>‹#›</a:t>
            </a:fld>
            <a:endParaRPr lang="en-US" altLang="x-none">
              <a:solidFill>
                <a:srgbClr val="000000"/>
              </a:solidFill>
              <a:ea typeface="MS PGothic" charset="-128"/>
            </a:endParaRPr>
          </a:p>
        </p:txBody>
      </p:sp>
    </p:spTree>
    <p:extLst>
      <p:ext uri="{BB962C8B-B14F-4D97-AF65-F5344CB8AC3E}">
        <p14:creationId xmlns:p14="http://schemas.microsoft.com/office/powerpoint/2010/main" val="58475259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1pPr>
      <a:lvl2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2pPr>
      <a:lvl3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3pPr>
      <a:lvl4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4pPr>
      <a:lvl5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5pPr>
      <a:lvl6pPr marL="457200" algn="ctr" rtl="0" fontAlgn="base">
        <a:spcBef>
          <a:spcPct val="0"/>
        </a:spcBef>
        <a:spcAft>
          <a:spcPct val="0"/>
        </a:spcAft>
        <a:defRPr sz="4000">
          <a:solidFill>
            <a:srgbClr val="0F1AFF"/>
          </a:solidFill>
          <a:latin typeface="Arial" charset="0"/>
        </a:defRPr>
      </a:lvl6pPr>
      <a:lvl7pPr marL="914400" algn="ctr" rtl="0" fontAlgn="base">
        <a:spcBef>
          <a:spcPct val="0"/>
        </a:spcBef>
        <a:spcAft>
          <a:spcPct val="0"/>
        </a:spcAft>
        <a:defRPr sz="4000">
          <a:solidFill>
            <a:srgbClr val="0F1AFF"/>
          </a:solidFill>
          <a:latin typeface="Arial" charset="0"/>
        </a:defRPr>
      </a:lvl7pPr>
      <a:lvl8pPr marL="1371600" algn="ctr" rtl="0" fontAlgn="base">
        <a:spcBef>
          <a:spcPct val="0"/>
        </a:spcBef>
        <a:spcAft>
          <a:spcPct val="0"/>
        </a:spcAft>
        <a:defRPr sz="4000">
          <a:solidFill>
            <a:srgbClr val="0F1AFF"/>
          </a:solidFill>
          <a:latin typeface="Arial" charset="0"/>
        </a:defRPr>
      </a:lvl8pPr>
      <a:lvl9pPr marL="1828800" algn="ctr" rtl="0" fontAlgn="base">
        <a:spcBef>
          <a:spcPct val="0"/>
        </a:spcBef>
        <a:spcAft>
          <a:spcPct val="0"/>
        </a:spcAft>
        <a:defRPr sz="4000">
          <a:solidFill>
            <a:srgbClr val="0F1A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itchFamily="34" charset="0"/>
          <a:ea typeface="MS PGothic" pitchFamily="34" charset="-128"/>
          <a:cs typeface="Calibri" pitchFamily="34" charset="0"/>
        </a:defRPr>
      </a:lvl1pPr>
      <a:lvl2pPr marL="742950" indent="-285750" algn="l" rtl="0" eaLnBrk="0" fontAlgn="base" hangingPunct="0">
        <a:spcBef>
          <a:spcPct val="20000"/>
        </a:spcBef>
        <a:spcAft>
          <a:spcPct val="0"/>
        </a:spcAft>
        <a:buChar char="–"/>
        <a:defRPr sz="28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har char="•"/>
        <a:defRPr sz="24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har char="–"/>
        <a:defRPr sz="2000">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har char="»"/>
        <a:defRPr sz="2000">
          <a:solidFill>
            <a:schemeClr val="tx1"/>
          </a:solidFill>
          <a:latin typeface="Calibri" pitchFamily="34" charset="0"/>
          <a:ea typeface="MS PGothic" pitchFamily="34" charset="-128"/>
          <a:cs typeface="Calibri" pitchFamily="34" charset="0"/>
        </a:defRPr>
      </a:lvl5pPr>
      <a:lvl6pPr marL="2514600" indent="-228600" algn="l" rtl="0" fontAlgn="base">
        <a:spcBef>
          <a:spcPct val="20000"/>
        </a:spcBef>
        <a:spcAft>
          <a:spcPct val="0"/>
        </a:spcAft>
        <a:buChar char="»"/>
        <a:defRPr sz="2000">
          <a:solidFill>
            <a:schemeClr val="tx1"/>
          </a:solidFill>
          <a:latin typeface="Times" charset="0"/>
          <a:ea typeface="ＭＳ Ｐゴシック" charset="-128"/>
        </a:defRPr>
      </a:lvl6pPr>
      <a:lvl7pPr marL="2971800" indent="-228600" algn="l" rtl="0" fontAlgn="base">
        <a:spcBef>
          <a:spcPct val="20000"/>
        </a:spcBef>
        <a:spcAft>
          <a:spcPct val="0"/>
        </a:spcAft>
        <a:buChar char="»"/>
        <a:defRPr sz="2000">
          <a:solidFill>
            <a:schemeClr val="tx1"/>
          </a:solidFill>
          <a:latin typeface="Times" charset="0"/>
          <a:ea typeface="ＭＳ Ｐゴシック" charset="-128"/>
        </a:defRPr>
      </a:lvl7pPr>
      <a:lvl8pPr marL="3429000" indent="-228600" algn="l" rtl="0" fontAlgn="base">
        <a:spcBef>
          <a:spcPct val="20000"/>
        </a:spcBef>
        <a:spcAft>
          <a:spcPct val="0"/>
        </a:spcAft>
        <a:buChar char="»"/>
        <a:defRPr sz="2000">
          <a:solidFill>
            <a:schemeClr val="tx1"/>
          </a:solidFill>
          <a:latin typeface="Times" charset="0"/>
          <a:ea typeface="ＭＳ Ｐゴシック" charset="-128"/>
        </a:defRPr>
      </a:lvl8pPr>
      <a:lvl9pPr marL="3886200" indent="-228600" algn="l" rtl="0" fontAlgn="base">
        <a:spcBef>
          <a:spcPct val="20000"/>
        </a:spcBef>
        <a:spcAft>
          <a:spcPct val="0"/>
        </a:spcAft>
        <a:buChar char="»"/>
        <a:defRPr sz="2000">
          <a:solidFill>
            <a:schemeClr val="tx1"/>
          </a:solidFill>
          <a:latin typeface="Times"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0DF9534E-709B-E745-8CBF-ABABF403CC7B}"/>
              </a:ext>
            </a:extLst>
          </p:cNvPr>
          <p:cNvSpPr>
            <a:spLocks noGrp="1" noChangeArrowheads="1"/>
          </p:cNvSpPr>
          <p:nvPr>
            <p:ph type="title"/>
          </p:nvPr>
        </p:nvSpPr>
        <p:spPr bwMode="auto">
          <a:xfrm>
            <a:off x="0" y="152400"/>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14414512-9168-9243-9D9C-D082229AF74D}"/>
              </a:ext>
            </a:extLst>
          </p:cNvPr>
          <p:cNvSpPr>
            <a:spLocks noGrp="1" noChangeArrowheads="1"/>
          </p:cNvSpPr>
          <p:nvPr>
            <p:ph type="body" idx="1"/>
          </p:nvPr>
        </p:nvSpPr>
        <p:spPr bwMode="auto">
          <a:xfrm>
            <a:off x="685800" y="1219200"/>
            <a:ext cx="7772400"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C9C5355D-C569-564D-947C-8150A2853E0E}"/>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0" hangingPunct="0">
              <a:defRPr sz="1400">
                <a:latin typeface="Calibri" pitchFamily="34" charset="0"/>
                <a:ea typeface="ＭＳ Ｐゴシック" charset="-128"/>
                <a:cs typeface="Calibri" pitchFamily="34" charset="0"/>
              </a:defRPr>
            </a:lvl1pPr>
          </a:lstStyle>
          <a:p>
            <a:pPr>
              <a:defRPr/>
            </a:pPr>
            <a:endParaRPr lang="en-US"/>
          </a:p>
        </p:txBody>
      </p:sp>
      <p:sp>
        <p:nvSpPr>
          <p:cNvPr id="1029" name="Rectangle 5">
            <a:extLst>
              <a:ext uri="{FF2B5EF4-FFF2-40B4-BE49-F238E27FC236}">
                <a16:creationId xmlns:a16="http://schemas.microsoft.com/office/drawing/2014/main" id="{1D7B3122-F612-8648-86C4-66FC58C557AF}"/>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0" hangingPunct="0">
              <a:defRPr sz="1400">
                <a:latin typeface="Calibri" pitchFamily="34" charset="0"/>
                <a:ea typeface="ＭＳ Ｐゴシック" charset="-128"/>
                <a:cs typeface="Calibri" pitchFamily="34" charset="0"/>
              </a:defRPr>
            </a:lvl1pPr>
          </a:lstStyle>
          <a:p>
            <a:pPr>
              <a:defRPr/>
            </a:pPr>
            <a:endParaRPr lang="en-US"/>
          </a:p>
        </p:txBody>
      </p:sp>
      <p:sp>
        <p:nvSpPr>
          <p:cNvPr id="1030" name="Rectangle 6">
            <a:extLst>
              <a:ext uri="{FF2B5EF4-FFF2-40B4-BE49-F238E27FC236}">
                <a16:creationId xmlns:a16="http://schemas.microsoft.com/office/drawing/2014/main" id="{CDC8F750-A1FA-EB4B-8464-56B414F9C172}"/>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atin typeface="Calibri" panose="020F0502020204030204" pitchFamily="34" charset="0"/>
                <a:cs typeface="Arial" panose="020B0604020202020204" pitchFamily="34" charset="0"/>
              </a:defRPr>
            </a:lvl1pPr>
          </a:lstStyle>
          <a:p>
            <a:fld id="{0E7C8887-B112-8D41-8C49-DF911C038B46}" type="slidenum">
              <a:rPr lang="en-US" altLang="en-US"/>
              <a:pPr/>
              <a:t>‹#›</a:t>
            </a:fld>
            <a:endParaRPr lang="en-US" altLang="en-US"/>
          </a:p>
        </p:txBody>
      </p:sp>
    </p:spTree>
    <p:extLst>
      <p:ext uri="{BB962C8B-B14F-4D97-AF65-F5344CB8AC3E}">
        <p14:creationId xmlns:p14="http://schemas.microsoft.com/office/powerpoint/2010/main" val="213484142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1pPr>
      <a:lvl2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2pPr>
      <a:lvl3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3pPr>
      <a:lvl4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4pPr>
      <a:lvl5pPr algn="ctr" rtl="0" eaLnBrk="0" fontAlgn="base" hangingPunct="0">
        <a:spcBef>
          <a:spcPct val="0"/>
        </a:spcBef>
        <a:spcAft>
          <a:spcPct val="0"/>
        </a:spcAft>
        <a:defRPr sz="4000" b="1">
          <a:solidFill>
            <a:srgbClr val="119DFD"/>
          </a:solidFill>
          <a:latin typeface="Calibri" pitchFamily="34" charset="0"/>
          <a:ea typeface="MS PGothic" pitchFamily="34" charset="-128"/>
          <a:cs typeface="Calibri" pitchFamily="34" charset="0"/>
        </a:defRPr>
      </a:lvl5pPr>
      <a:lvl6pPr marL="457200" algn="ctr" rtl="0" fontAlgn="base">
        <a:spcBef>
          <a:spcPct val="0"/>
        </a:spcBef>
        <a:spcAft>
          <a:spcPct val="0"/>
        </a:spcAft>
        <a:defRPr sz="4000">
          <a:solidFill>
            <a:srgbClr val="0F1AFF"/>
          </a:solidFill>
          <a:latin typeface="Arial" charset="0"/>
        </a:defRPr>
      </a:lvl6pPr>
      <a:lvl7pPr marL="914400" algn="ctr" rtl="0" fontAlgn="base">
        <a:spcBef>
          <a:spcPct val="0"/>
        </a:spcBef>
        <a:spcAft>
          <a:spcPct val="0"/>
        </a:spcAft>
        <a:defRPr sz="4000">
          <a:solidFill>
            <a:srgbClr val="0F1AFF"/>
          </a:solidFill>
          <a:latin typeface="Arial" charset="0"/>
        </a:defRPr>
      </a:lvl7pPr>
      <a:lvl8pPr marL="1371600" algn="ctr" rtl="0" fontAlgn="base">
        <a:spcBef>
          <a:spcPct val="0"/>
        </a:spcBef>
        <a:spcAft>
          <a:spcPct val="0"/>
        </a:spcAft>
        <a:defRPr sz="4000">
          <a:solidFill>
            <a:srgbClr val="0F1AFF"/>
          </a:solidFill>
          <a:latin typeface="Arial" charset="0"/>
        </a:defRPr>
      </a:lvl8pPr>
      <a:lvl9pPr marL="1828800" algn="ctr" rtl="0" fontAlgn="base">
        <a:spcBef>
          <a:spcPct val="0"/>
        </a:spcBef>
        <a:spcAft>
          <a:spcPct val="0"/>
        </a:spcAft>
        <a:defRPr sz="4000">
          <a:solidFill>
            <a:srgbClr val="0F1AFF"/>
          </a:solidFill>
          <a:latin typeface="Arial" charset="0"/>
        </a:defRPr>
      </a:lvl9pPr>
    </p:titleStyle>
    <p:bodyStyle>
      <a:lvl1pPr marL="342900" indent="-342900" algn="l" rtl="0" eaLnBrk="0" fontAlgn="base" hangingPunct="0">
        <a:spcBef>
          <a:spcPct val="20000"/>
        </a:spcBef>
        <a:spcAft>
          <a:spcPct val="0"/>
        </a:spcAft>
        <a:buChar char="•"/>
        <a:defRPr sz="3200">
          <a:solidFill>
            <a:schemeClr val="tx1"/>
          </a:solidFill>
          <a:latin typeface="Calibri" pitchFamily="34" charset="0"/>
          <a:ea typeface="MS PGothic" pitchFamily="34" charset="-128"/>
          <a:cs typeface="Calibri" pitchFamily="34" charset="0"/>
        </a:defRPr>
      </a:lvl1pPr>
      <a:lvl2pPr marL="742950" indent="-285750" algn="l" rtl="0" eaLnBrk="0" fontAlgn="base" hangingPunct="0">
        <a:spcBef>
          <a:spcPct val="20000"/>
        </a:spcBef>
        <a:spcAft>
          <a:spcPct val="0"/>
        </a:spcAft>
        <a:buChar char="–"/>
        <a:defRPr sz="2800">
          <a:solidFill>
            <a:schemeClr val="tx1"/>
          </a:solidFill>
          <a:latin typeface="Calibri" pitchFamily="34" charset="0"/>
          <a:ea typeface="MS PGothic" pitchFamily="34" charset="-128"/>
          <a:cs typeface="Calibri" pitchFamily="34" charset="0"/>
        </a:defRPr>
      </a:lvl2pPr>
      <a:lvl3pPr marL="1143000" indent="-228600" algn="l" rtl="0" eaLnBrk="0" fontAlgn="base" hangingPunct="0">
        <a:spcBef>
          <a:spcPct val="20000"/>
        </a:spcBef>
        <a:spcAft>
          <a:spcPct val="0"/>
        </a:spcAft>
        <a:buChar char="•"/>
        <a:defRPr sz="2400">
          <a:solidFill>
            <a:schemeClr val="tx1"/>
          </a:solidFill>
          <a:latin typeface="Calibri" pitchFamily="34" charset="0"/>
          <a:ea typeface="MS PGothic" pitchFamily="34" charset="-128"/>
          <a:cs typeface="Calibri" pitchFamily="34" charset="0"/>
        </a:defRPr>
      </a:lvl3pPr>
      <a:lvl4pPr marL="1600200" indent="-228600" algn="l" rtl="0" eaLnBrk="0" fontAlgn="base" hangingPunct="0">
        <a:spcBef>
          <a:spcPct val="20000"/>
        </a:spcBef>
        <a:spcAft>
          <a:spcPct val="0"/>
        </a:spcAft>
        <a:buChar char="–"/>
        <a:defRPr sz="2000">
          <a:solidFill>
            <a:schemeClr val="tx1"/>
          </a:solidFill>
          <a:latin typeface="Calibri" pitchFamily="34" charset="0"/>
          <a:ea typeface="MS PGothic" pitchFamily="34" charset="-128"/>
          <a:cs typeface="Calibri" pitchFamily="34" charset="0"/>
        </a:defRPr>
      </a:lvl4pPr>
      <a:lvl5pPr marL="2057400" indent="-228600" algn="l" rtl="0" eaLnBrk="0" fontAlgn="base" hangingPunct="0">
        <a:spcBef>
          <a:spcPct val="20000"/>
        </a:spcBef>
        <a:spcAft>
          <a:spcPct val="0"/>
        </a:spcAft>
        <a:buChar char="»"/>
        <a:defRPr sz="2000">
          <a:solidFill>
            <a:schemeClr val="tx1"/>
          </a:solidFill>
          <a:latin typeface="Calibri" pitchFamily="34" charset="0"/>
          <a:ea typeface="MS PGothic" pitchFamily="34" charset="-128"/>
          <a:cs typeface="Calibri" pitchFamily="34" charset="0"/>
        </a:defRPr>
      </a:lvl5pPr>
      <a:lvl6pPr marL="2514600" indent="-228600" algn="l" rtl="0" fontAlgn="base">
        <a:spcBef>
          <a:spcPct val="20000"/>
        </a:spcBef>
        <a:spcAft>
          <a:spcPct val="0"/>
        </a:spcAft>
        <a:buChar char="»"/>
        <a:defRPr sz="2000">
          <a:solidFill>
            <a:schemeClr val="tx1"/>
          </a:solidFill>
          <a:latin typeface="Times" charset="0"/>
          <a:ea typeface="ＭＳ Ｐゴシック" charset="-128"/>
        </a:defRPr>
      </a:lvl6pPr>
      <a:lvl7pPr marL="2971800" indent="-228600" algn="l" rtl="0" fontAlgn="base">
        <a:spcBef>
          <a:spcPct val="20000"/>
        </a:spcBef>
        <a:spcAft>
          <a:spcPct val="0"/>
        </a:spcAft>
        <a:buChar char="»"/>
        <a:defRPr sz="2000">
          <a:solidFill>
            <a:schemeClr val="tx1"/>
          </a:solidFill>
          <a:latin typeface="Times" charset="0"/>
          <a:ea typeface="ＭＳ Ｐゴシック" charset="-128"/>
        </a:defRPr>
      </a:lvl7pPr>
      <a:lvl8pPr marL="3429000" indent="-228600" algn="l" rtl="0" fontAlgn="base">
        <a:spcBef>
          <a:spcPct val="20000"/>
        </a:spcBef>
        <a:spcAft>
          <a:spcPct val="0"/>
        </a:spcAft>
        <a:buChar char="»"/>
        <a:defRPr sz="2000">
          <a:solidFill>
            <a:schemeClr val="tx1"/>
          </a:solidFill>
          <a:latin typeface="Times" charset="0"/>
          <a:ea typeface="ＭＳ Ｐゴシック" charset="-128"/>
        </a:defRPr>
      </a:lvl8pPr>
      <a:lvl9pPr marL="3886200" indent="-228600" algn="l" rtl="0" fontAlgn="base">
        <a:spcBef>
          <a:spcPct val="20000"/>
        </a:spcBef>
        <a:spcAft>
          <a:spcPct val="0"/>
        </a:spcAft>
        <a:buChar char="»"/>
        <a:defRPr sz="2000">
          <a:solidFill>
            <a:schemeClr val="tx1"/>
          </a:solidFill>
          <a:latin typeface="Times" charset="0"/>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3.bin"/><Relationship Id="rId7" Type="http://schemas.openxmlformats.org/officeDocument/2006/relationships/oleObject" Target="../embeddings/oleObject5.bin"/><Relationship Id="rId12" Type="http://schemas.openxmlformats.org/officeDocument/2006/relationships/image" Target="../media/image15.emf"/><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2.wmf"/><Relationship Id="rId11" Type="http://schemas.openxmlformats.org/officeDocument/2006/relationships/oleObject" Target="../embeddings/oleObject7.bin"/><Relationship Id="rId5" Type="http://schemas.openxmlformats.org/officeDocument/2006/relationships/oleObject" Target="../embeddings/oleObject4.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6.bin"/></Relationships>
</file>

<file path=ppt/slides/_rels/slide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image" Target="../media/image16.wmf"/></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oleObject" Target="../embeddings/oleObject9.bin"/><Relationship Id="rId7"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wmf"/><Relationship Id="rId5" Type="http://schemas.openxmlformats.org/officeDocument/2006/relationships/oleObject" Target="../embeddings/oleObject10.bin"/><Relationship Id="rId4" Type="http://schemas.openxmlformats.org/officeDocument/2006/relationships/image" Target="../media/image22.wmf"/></Relationships>
</file>

<file path=ppt/slides/_rels/slide1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27.gif"/></Relationships>
</file>

<file path=ppt/slides/_rels/slide1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image" Target="../media/image34.png"/><Relationship Id="rId7" Type="http://schemas.openxmlformats.org/officeDocument/2006/relationships/image" Target="../media/image36.wmf"/><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oleObject" Target="../embeddings/oleObject12.bin"/><Relationship Id="rId5" Type="http://schemas.openxmlformats.org/officeDocument/2006/relationships/image" Target="../media/image35.wmf"/><Relationship Id="rId4" Type="http://schemas.openxmlformats.org/officeDocument/2006/relationships/oleObject" Target="../embeddings/oleObject11.bin"/></Relationships>
</file>

<file path=ppt/slides/_rels/slide25.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10.wmf"/><Relationship Id="rId4" Type="http://schemas.openxmlformats.org/officeDocument/2006/relationships/oleObject" Target="../embeddings/oleObject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8">
            <a:extLst>
              <a:ext uri="{FF2B5EF4-FFF2-40B4-BE49-F238E27FC236}">
                <a16:creationId xmlns:a16="http://schemas.microsoft.com/office/drawing/2014/main" id="{5682A057-625E-FC4D-A7E1-BEED937538C5}"/>
              </a:ext>
            </a:extLst>
          </p:cNvPr>
          <p:cNvSpPr>
            <a:spLocks noChangeArrowheads="1"/>
          </p:cNvSpPr>
          <p:nvPr/>
        </p:nvSpPr>
        <p:spPr bwMode="auto">
          <a:xfrm>
            <a:off x="3538538" y="601663"/>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en-US" sz="2400" b="0" i="0" u="none" strike="noStrike" kern="1200" cap="none" spc="0" normalizeH="0" baseline="0" noProof="0">
              <a:ln>
                <a:noFill/>
              </a:ln>
              <a:solidFill>
                <a:srgbClr val="000000"/>
              </a:solidFill>
              <a:effectLst/>
              <a:uLnTx/>
              <a:uFillTx/>
              <a:latin typeface="Times" pitchFamily="2" charset="0"/>
              <a:ea typeface="MS PGothic" panose="020B0600070205080204" pitchFamily="34" charset="-128"/>
              <a:cs typeface="Arial" panose="020B0604020202020204" pitchFamily="34" charset="0"/>
            </a:endParaRPr>
          </a:p>
        </p:txBody>
      </p:sp>
      <p:grpSp>
        <p:nvGrpSpPr>
          <p:cNvPr id="2051" name="Group 6">
            <a:extLst>
              <a:ext uri="{FF2B5EF4-FFF2-40B4-BE49-F238E27FC236}">
                <a16:creationId xmlns:a16="http://schemas.microsoft.com/office/drawing/2014/main" id="{2BA3EDF5-3F00-8D48-B95C-90EA2145A3B2}"/>
              </a:ext>
            </a:extLst>
          </p:cNvPr>
          <p:cNvGrpSpPr>
            <a:grpSpLocks/>
          </p:cNvGrpSpPr>
          <p:nvPr/>
        </p:nvGrpSpPr>
        <p:grpSpPr bwMode="auto">
          <a:xfrm>
            <a:off x="76200" y="2668588"/>
            <a:ext cx="4114800" cy="2133600"/>
            <a:chOff x="-25400" y="2667000"/>
            <a:chExt cx="9169400" cy="2133600"/>
          </a:xfrm>
        </p:grpSpPr>
        <p:sp>
          <p:nvSpPr>
            <p:cNvPr id="11" name="Rectangle 10">
              <a:extLst>
                <a:ext uri="{FF2B5EF4-FFF2-40B4-BE49-F238E27FC236}">
                  <a16:creationId xmlns:a16="http://schemas.microsoft.com/office/drawing/2014/main" id="{7D010AB3-E027-6643-A8A4-8F37FF6C9F19}"/>
                </a:ext>
              </a:extLst>
            </p:cNvPr>
            <p:cNvSpPr/>
            <p:nvPr/>
          </p:nvSpPr>
          <p:spPr>
            <a:xfrm>
              <a:off x="-636" y="2667000"/>
              <a:ext cx="9144636" cy="584200"/>
            </a:xfrm>
            <a:prstGeom prst="rect">
              <a:avLst/>
            </a:prstGeom>
          </p:spPr>
          <p:txBody>
            <a:bodyPr>
              <a:spAutoFit/>
            </a:bodyPr>
            <a:lstStyle>
              <a:defPPr>
                <a:defRPr lang="en-US"/>
              </a:defPPr>
              <a:lvl1pPr algn="l" rtl="0" fontAlgn="base">
                <a:spcBef>
                  <a:spcPct val="0"/>
                </a:spcBef>
                <a:spcAft>
                  <a:spcPct val="0"/>
                </a:spcAft>
                <a:defRPr b="1" kern="1200">
                  <a:solidFill>
                    <a:schemeClr val="tx1"/>
                  </a:solidFill>
                  <a:latin typeface="Arial" charset="0"/>
                  <a:ea typeface="ＭＳ Ｐゴシック" pitchFamily="34" charset="-128"/>
                  <a:cs typeface="+mn-cs"/>
                </a:defRPr>
              </a:lvl1pPr>
              <a:lvl2pPr marL="457200" algn="l" rtl="0" fontAlgn="base">
                <a:spcBef>
                  <a:spcPct val="0"/>
                </a:spcBef>
                <a:spcAft>
                  <a:spcPct val="0"/>
                </a:spcAft>
                <a:defRPr b="1" kern="1200">
                  <a:solidFill>
                    <a:schemeClr val="tx1"/>
                  </a:solidFill>
                  <a:latin typeface="Arial" charset="0"/>
                  <a:ea typeface="ＭＳ Ｐゴシック" pitchFamily="34" charset="-128"/>
                  <a:cs typeface="+mn-cs"/>
                </a:defRPr>
              </a:lvl2pPr>
              <a:lvl3pPr marL="914400" algn="l" rtl="0" fontAlgn="base">
                <a:spcBef>
                  <a:spcPct val="0"/>
                </a:spcBef>
                <a:spcAft>
                  <a:spcPct val="0"/>
                </a:spcAft>
                <a:defRPr b="1" kern="1200">
                  <a:solidFill>
                    <a:schemeClr val="tx1"/>
                  </a:solidFill>
                  <a:latin typeface="Arial" charset="0"/>
                  <a:ea typeface="ＭＳ Ｐゴシック" pitchFamily="34" charset="-128"/>
                  <a:cs typeface="+mn-cs"/>
                </a:defRPr>
              </a:lvl3pPr>
              <a:lvl4pPr marL="1371600" algn="l" rtl="0" fontAlgn="base">
                <a:spcBef>
                  <a:spcPct val="0"/>
                </a:spcBef>
                <a:spcAft>
                  <a:spcPct val="0"/>
                </a:spcAft>
                <a:defRPr b="1" kern="1200">
                  <a:solidFill>
                    <a:schemeClr val="tx1"/>
                  </a:solidFill>
                  <a:latin typeface="Arial" charset="0"/>
                  <a:ea typeface="ＭＳ Ｐゴシック" pitchFamily="34" charset="-128"/>
                  <a:cs typeface="+mn-cs"/>
                </a:defRPr>
              </a:lvl4pPr>
              <a:lvl5pPr marL="1828800" algn="l" rtl="0" fontAlgn="base">
                <a:spcBef>
                  <a:spcPct val="0"/>
                </a:spcBef>
                <a:spcAft>
                  <a:spcPct val="0"/>
                </a:spcAft>
                <a:defRPr b="1" kern="1200">
                  <a:solidFill>
                    <a:schemeClr val="tx1"/>
                  </a:solidFill>
                  <a:latin typeface="Arial" charset="0"/>
                  <a:ea typeface="ＭＳ Ｐゴシック" pitchFamily="34" charset="-128"/>
                  <a:cs typeface="+mn-cs"/>
                </a:defRPr>
              </a:lvl5pPr>
              <a:lvl6pPr marL="2286000" algn="l" defTabSz="914400" rtl="0" eaLnBrk="1" latinLnBrk="0" hangingPunct="1">
                <a:defRPr b="1" kern="1200">
                  <a:solidFill>
                    <a:schemeClr val="tx1"/>
                  </a:solidFill>
                  <a:latin typeface="Arial" charset="0"/>
                  <a:ea typeface="ＭＳ Ｐゴシック" pitchFamily="34" charset="-128"/>
                  <a:cs typeface="+mn-cs"/>
                </a:defRPr>
              </a:lvl6pPr>
              <a:lvl7pPr marL="2743200" algn="l" defTabSz="914400" rtl="0" eaLnBrk="1" latinLnBrk="0" hangingPunct="1">
                <a:defRPr b="1" kern="1200">
                  <a:solidFill>
                    <a:schemeClr val="tx1"/>
                  </a:solidFill>
                  <a:latin typeface="Arial" charset="0"/>
                  <a:ea typeface="ＭＳ Ｐゴシック" pitchFamily="34" charset="-128"/>
                  <a:cs typeface="+mn-cs"/>
                </a:defRPr>
              </a:lvl7pPr>
              <a:lvl8pPr marL="3200400" algn="l" defTabSz="914400" rtl="0" eaLnBrk="1" latinLnBrk="0" hangingPunct="1">
                <a:defRPr b="1" kern="1200">
                  <a:solidFill>
                    <a:schemeClr val="tx1"/>
                  </a:solidFill>
                  <a:latin typeface="Arial" charset="0"/>
                  <a:ea typeface="ＭＳ Ｐゴシック" pitchFamily="34" charset="-128"/>
                  <a:cs typeface="+mn-cs"/>
                </a:defRPr>
              </a:lvl8pPr>
              <a:lvl9pPr marL="3657600" algn="l" defTabSz="914400" rtl="0" eaLnBrk="1" latinLnBrk="0" hangingPunct="1">
                <a:defRPr b="1" kern="1200">
                  <a:solidFill>
                    <a:schemeClr val="tx1"/>
                  </a:solidFill>
                  <a:latin typeface="Arial" charset="0"/>
                  <a:ea typeface="ＭＳ Ｐゴシック" pitchFamily="34" charset="-128"/>
                  <a:cs typeface="+mn-cs"/>
                </a:defRPr>
              </a:lvl9pPr>
            </a:lstStyle>
            <a:p>
              <a:pPr marL="0" marR="0" lvl="0" indent="0" algn="ctr" defTabSz="914400" rtl="0" eaLnBrk="1" fontAlgn="base" latinLnBrk="0" hangingPunct="1">
                <a:lnSpc>
                  <a:spcPct val="100000"/>
                </a:lnSpc>
                <a:spcBef>
                  <a:spcPct val="20000"/>
                </a:spcBef>
                <a:spcAft>
                  <a:spcPct val="0"/>
                </a:spcAft>
                <a:buClrTx/>
                <a:buSzTx/>
                <a:buFontTx/>
                <a:buNone/>
                <a:tabLst/>
                <a:defRPr/>
              </a:pPr>
              <a:r>
                <a:rPr kumimoji="0" lang="en-US" sz="3200" b="1" i="0" u="none" strike="noStrike" kern="1200" cap="none" spc="0" normalizeH="0" baseline="0" noProof="0" dirty="0">
                  <a:ln>
                    <a:noFill/>
                  </a:ln>
                  <a:solidFill>
                    <a:srgbClr val="2D2D8A"/>
                  </a:solidFill>
                  <a:effectLst/>
                  <a:uLnTx/>
                  <a:uFillTx/>
                  <a:latin typeface="Calibri" pitchFamily="34" charset="0"/>
                  <a:ea typeface="ＭＳ Ｐゴシック" pitchFamily="34" charset="-128"/>
                  <a:cs typeface="Calibri" pitchFamily="34" charset="0"/>
                </a:rPr>
                <a:t>5| Protein Function</a:t>
              </a:r>
            </a:p>
          </p:txBody>
        </p:sp>
        <p:sp>
          <p:nvSpPr>
            <p:cNvPr id="2054" name="Text Box 15">
              <a:extLst>
                <a:ext uri="{FF2B5EF4-FFF2-40B4-BE49-F238E27FC236}">
                  <a16:creationId xmlns:a16="http://schemas.microsoft.com/office/drawing/2014/main" id="{610ED9CC-891C-A14E-A99C-D1E12117857A}"/>
                </a:ext>
              </a:extLst>
            </p:cNvPr>
            <p:cNvSpPr txBox="1">
              <a:spLocks noChangeArrowheads="1"/>
            </p:cNvSpPr>
            <p:nvPr/>
          </p:nvSpPr>
          <p:spPr bwMode="auto">
            <a:xfrm>
              <a:off x="-25400" y="4495800"/>
              <a:ext cx="91440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pitchFamily="2" charset="0"/>
                  <a:ea typeface="MS PGothic" panose="020B0600070205080204" pitchFamily="34" charset="-128"/>
                </a:defRPr>
              </a:lvl1pPr>
              <a:lvl2pPr marL="742950" indent="-285750">
                <a:defRPr sz="2400">
                  <a:solidFill>
                    <a:schemeClr val="tx1"/>
                  </a:solidFill>
                  <a:latin typeface="Times" pitchFamily="2" charset="0"/>
                  <a:ea typeface="MS PGothic" panose="020B0600070205080204" pitchFamily="34" charset="-128"/>
                </a:defRPr>
              </a:lvl2pPr>
              <a:lvl3pPr marL="1143000" indent="-228600">
                <a:defRPr sz="2400">
                  <a:solidFill>
                    <a:schemeClr val="tx1"/>
                  </a:solidFill>
                  <a:latin typeface="Times" pitchFamily="2" charset="0"/>
                  <a:ea typeface="MS PGothic" panose="020B0600070205080204" pitchFamily="34" charset="-128"/>
                </a:defRPr>
              </a:lvl3pPr>
              <a:lvl4pPr marL="1600200" indent="-228600">
                <a:defRPr sz="2400">
                  <a:solidFill>
                    <a:schemeClr val="tx1"/>
                  </a:solidFill>
                  <a:latin typeface="Times" pitchFamily="2" charset="0"/>
                  <a:ea typeface="MS PGothic" panose="020B0600070205080204" pitchFamily="34" charset="-128"/>
                </a:defRPr>
              </a:lvl4pPr>
              <a:lvl5pPr marL="2057400" indent="-228600">
                <a:defRPr sz="2400">
                  <a:solidFill>
                    <a:schemeClr val="tx1"/>
                  </a:solidFill>
                  <a:latin typeface="Times" pitchFamily="2"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Times" pitchFamily="2" charset="0"/>
                  <a:ea typeface="MS PGothic" panose="020B0600070205080204" pitchFamily="34"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en-US" sz="1400" b="1" i="0" u="none" strike="noStrike" kern="1200" cap="none" spc="0" normalizeH="0" baseline="0" noProof="0">
                  <a:ln>
                    <a:noFill/>
                  </a:ln>
                  <a:solidFill>
                    <a:srgbClr val="333399"/>
                  </a:solidFill>
                  <a:effectLst/>
                  <a:uLnTx/>
                  <a:uFillTx/>
                  <a:latin typeface="Arial" panose="020B0604020202020204" pitchFamily="34" charset="0"/>
                  <a:ea typeface="MS PGothic" panose="020B0600070205080204" pitchFamily="34" charset="-128"/>
                  <a:cs typeface="Arial" panose="020B0604020202020204" pitchFamily="34" charset="0"/>
                </a:rPr>
                <a:t>© 2017 W. H. Freeman and Company</a:t>
              </a:r>
            </a:p>
          </p:txBody>
        </p:sp>
      </p:grpSp>
      <p:pic>
        <p:nvPicPr>
          <p:cNvPr id="2052" name="Picture 5">
            <a:extLst>
              <a:ext uri="{FF2B5EF4-FFF2-40B4-BE49-F238E27FC236}">
                <a16:creationId xmlns:a16="http://schemas.microsoft.com/office/drawing/2014/main" id="{D63A8FB4-A81A-0447-9490-F0E72FFC5A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000" y="204788"/>
            <a:ext cx="4572000" cy="6213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32321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96319"/>
            <a:ext cx="9144000" cy="1371600"/>
          </a:xfrm>
        </p:spPr>
        <p:txBody>
          <a:bodyPr>
            <a:normAutofit/>
          </a:bodyPr>
          <a:lstStyle/>
          <a:p>
            <a:pPr algn="ctr" eaLnBrk="1" hangingPunct="1"/>
            <a:r>
              <a:rPr lang="en-US" altLang="x-none" sz="4000" dirty="0">
                <a:ea typeface="MS PGothic" charset="-128"/>
                <a:cs typeface="Calibri" charset="0"/>
              </a:rPr>
              <a:t>Analysis in Terms of the Bound Fraction</a:t>
            </a:r>
          </a:p>
        </p:txBody>
      </p:sp>
      <p:sp>
        <p:nvSpPr>
          <p:cNvPr id="8195" name="Rectangle 6"/>
          <p:cNvSpPr>
            <a:spLocks noChangeArrowheads="1"/>
          </p:cNvSpPr>
          <p:nvPr/>
        </p:nvSpPr>
        <p:spPr bwMode="auto">
          <a:xfrm>
            <a:off x="152400" y="1447800"/>
            <a:ext cx="59436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eaLnBrk="1" hangingPunct="1">
              <a:lnSpc>
                <a:spcPct val="110000"/>
              </a:lnSpc>
              <a:spcBef>
                <a:spcPct val="20000"/>
              </a:spcBef>
              <a:buFontTx/>
              <a:buChar char="•"/>
            </a:pPr>
            <a:r>
              <a:rPr lang="en-US" altLang="x-none" dirty="0">
                <a:latin typeface="Calibri" charset="0"/>
              </a:rPr>
              <a:t>In practice, we can often determine the </a:t>
            </a:r>
            <a:r>
              <a:rPr lang="en-US" altLang="x-none" dirty="0">
                <a:solidFill>
                  <a:srgbClr val="0F1AFF"/>
                </a:solidFill>
                <a:latin typeface="Calibri" charset="0"/>
              </a:rPr>
              <a:t>fraction of occupied binding sites (</a:t>
            </a:r>
            <a:r>
              <a:rPr lang="el-GR" altLang="x-none" dirty="0">
                <a:solidFill>
                  <a:srgbClr val="0F1AFF"/>
                </a:solidFill>
                <a:latin typeface="Calibri" charset="0"/>
              </a:rPr>
              <a:t>θ</a:t>
            </a:r>
            <a:r>
              <a:rPr lang="en-US" altLang="x-none" dirty="0">
                <a:solidFill>
                  <a:srgbClr val="0F1AFF"/>
                </a:solidFill>
                <a:latin typeface="Calibri" charset="0"/>
              </a:rPr>
              <a:t>)</a:t>
            </a:r>
            <a:r>
              <a:rPr lang="en-US" altLang="x-none" dirty="0">
                <a:solidFill>
                  <a:srgbClr val="000000"/>
                </a:solidFill>
                <a:latin typeface="Calibri" charset="0"/>
              </a:rPr>
              <a:t>.</a:t>
            </a:r>
            <a:endParaRPr lang="en-US" altLang="x-none" dirty="0">
              <a:solidFill>
                <a:srgbClr val="0F1AFF"/>
              </a:solidFill>
              <a:latin typeface="Calibri" charset="0"/>
            </a:endParaRPr>
          </a:p>
          <a:p>
            <a:pPr eaLnBrk="1" hangingPunct="1">
              <a:lnSpc>
                <a:spcPct val="110000"/>
              </a:lnSpc>
              <a:spcBef>
                <a:spcPct val="20000"/>
              </a:spcBef>
            </a:pPr>
            <a:endParaRPr lang="en-US" altLang="x-none" sz="1600" dirty="0">
              <a:solidFill>
                <a:srgbClr val="0F1AFF"/>
              </a:solidFill>
              <a:latin typeface="Calibri" charset="0"/>
            </a:endParaRPr>
          </a:p>
          <a:p>
            <a:pPr eaLnBrk="1" hangingPunct="1">
              <a:lnSpc>
                <a:spcPct val="110000"/>
              </a:lnSpc>
              <a:spcBef>
                <a:spcPct val="20000"/>
              </a:spcBef>
            </a:pPr>
            <a:endParaRPr lang="en-US" altLang="x-none" dirty="0">
              <a:latin typeface="Calibri" charset="0"/>
            </a:endParaRPr>
          </a:p>
          <a:p>
            <a:pPr eaLnBrk="1" hangingPunct="1">
              <a:lnSpc>
                <a:spcPct val="110000"/>
              </a:lnSpc>
              <a:spcBef>
                <a:spcPts val="1175"/>
              </a:spcBef>
              <a:buFontTx/>
              <a:buChar char="•"/>
            </a:pPr>
            <a:r>
              <a:rPr lang="en-US" altLang="x-none" dirty="0">
                <a:latin typeface="Calibri" charset="0"/>
              </a:rPr>
              <a:t>Substituting [PL] with </a:t>
            </a:r>
            <a:r>
              <a:rPr lang="en-US" altLang="x-none" i="1" dirty="0" err="1">
                <a:latin typeface="Calibri" charset="0"/>
              </a:rPr>
              <a:t>K</a:t>
            </a:r>
            <a:r>
              <a:rPr lang="en-US" altLang="x-none" baseline="-25000" dirty="0" err="1">
                <a:latin typeface="Calibri" charset="0"/>
              </a:rPr>
              <a:t>a</a:t>
            </a:r>
            <a:r>
              <a:rPr lang="en-US" altLang="x-none" dirty="0">
                <a:latin typeface="Calibri" charset="0"/>
              </a:rPr>
              <a:t>[L][P], we</a:t>
            </a:r>
            <a:r>
              <a:rPr lang="en-US" altLang="en-US" dirty="0">
                <a:latin typeface="Calibri" charset="0"/>
              </a:rPr>
              <a:t>’</a:t>
            </a:r>
            <a:r>
              <a:rPr lang="en-US" altLang="x-none" dirty="0">
                <a:latin typeface="Calibri" charset="0"/>
              </a:rPr>
              <a:t>ll eliminate [PL].</a:t>
            </a:r>
            <a:endParaRPr lang="en-US" altLang="x-none" sz="1600" dirty="0">
              <a:latin typeface="Calibri" charset="0"/>
            </a:endParaRPr>
          </a:p>
          <a:p>
            <a:pPr eaLnBrk="1" hangingPunct="1">
              <a:lnSpc>
                <a:spcPct val="110000"/>
              </a:lnSpc>
              <a:spcBef>
                <a:spcPts val="1175"/>
              </a:spcBef>
              <a:buFontTx/>
              <a:buChar char="•"/>
            </a:pPr>
            <a:r>
              <a:rPr lang="en-US" altLang="x-none" dirty="0">
                <a:latin typeface="Calibri" charset="0"/>
              </a:rPr>
              <a:t>Eliminating [P] and rearranging gives the result in terms of equilibrium association constant.</a:t>
            </a:r>
            <a:endParaRPr lang="en-US" altLang="x-none" sz="1600" dirty="0">
              <a:latin typeface="Calibri" charset="0"/>
            </a:endParaRPr>
          </a:p>
          <a:p>
            <a:pPr eaLnBrk="1" hangingPunct="1">
              <a:lnSpc>
                <a:spcPct val="110000"/>
              </a:lnSpc>
              <a:spcBef>
                <a:spcPts val="1175"/>
              </a:spcBef>
              <a:buFontTx/>
              <a:buChar char="•"/>
            </a:pPr>
            <a:r>
              <a:rPr lang="en-US" altLang="x-none" dirty="0">
                <a:latin typeface="Calibri" charset="0"/>
              </a:rPr>
              <a:t>In terms of the more commonly used equilibrium dissociation constant:</a:t>
            </a:r>
          </a:p>
        </p:txBody>
      </p:sp>
      <p:sp>
        <p:nvSpPr>
          <p:cNvPr id="8196" name="Rectangle 9"/>
          <p:cNvSpPr>
            <a:spLocks noChangeArrowheads="1"/>
          </p:cNvSpPr>
          <p:nvPr/>
        </p:nvSpPr>
        <p:spPr bwMode="auto">
          <a:xfrm>
            <a:off x="3214688" y="31051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endParaRPr lang="x-none" altLang="x-none"/>
          </a:p>
        </p:txBody>
      </p:sp>
      <p:graphicFrame>
        <p:nvGraphicFramePr>
          <p:cNvPr id="8197" name="Object 2"/>
          <p:cNvGraphicFramePr>
            <a:graphicFrameLocks noChangeAspect="1"/>
          </p:cNvGraphicFramePr>
          <p:nvPr/>
        </p:nvGraphicFramePr>
        <p:xfrm>
          <a:off x="6453188" y="1603375"/>
          <a:ext cx="1647825" cy="779463"/>
        </p:xfrm>
        <a:graphic>
          <a:graphicData uri="http://schemas.openxmlformats.org/presentationml/2006/ole">
            <mc:AlternateContent xmlns:mc="http://schemas.openxmlformats.org/markup-compatibility/2006">
              <mc:Choice xmlns:v="urn:schemas-microsoft-com:vml" Requires="v">
                <p:oleObj name="Equation" r:id="rId3" imgW="889000" imgH="419100" progId="Equation.3">
                  <p:embed/>
                </p:oleObj>
              </mc:Choice>
              <mc:Fallback>
                <p:oleObj name="Equation" r:id="rId3" imgW="889000" imgH="4191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3188" y="1603375"/>
                        <a:ext cx="1647825" cy="779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8" name="Rectangle 13"/>
          <p:cNvSpPr>
            <a:spLocks noChangeArrowheads="1"/>
          </p:cNvSpPr>
          <p:nvPr/>
        </p:nvSpPr>
        <p:spPr bwMode="auto">
          <a:xfrm>
            <a:off x="4005263"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endParaRPr lang="x-none" altLang="x-none"/>
          </a:p>
        </p:txBody>
      </p:sp>
      <p:sp>
        <p:nvSpPr>
          <p:cNvPr id="8199" name="Rectangle 15"/>
          <p:cNvSpPr>
            <a:spLocks noChangeArrowheads="1"/>
          </p:cNvSpPr>
          <p:nvPr/>
        </p:nvSpPr>
        <p:spPr bwMode="auto">
          <a:xfrm>
            <a:off x="3957638"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endParaRPr lang="x-none" altLang="x-none"/>
          </a:p>
        </p:txBody>
      </p:sp>
      <p:graphicFrame>
        <p:nvGraphicFramePr>
          <p:cNvPr id="8200" name="Object 3"/>
          <p:cNvGraphicFramePr>
            <a:graphicFrameLocks noChangeAspect="1"/>
          </p:cNvGraphicFramePr>
          <p:nvPr/>
        </p:nvGraphicFramePr>
        <p:xfrm>
          <a:off x="6210300" y="3248025"/>
          <a:ext cx="2133600" cy="790575"/>
        </p:xfrm>
        <a:graphic>
          <a:graphicData uri="http://schemas.openxmlformats.org/presentationml/2006/ole">
            <mc:AlternateContent xmlns:mc="http://schemas.openxmlformats.org/markup-compatibility/2006">
              <mc:Choice xmlns:v="urn:schemas-microsoft-com:vml" Requires="v">
                <p:oleObj name="Equation" r:id="rId5" imgW="1180588" imgH="431613" progId="Equation.3">
                  <p:embed/>
                </p:oleObj>
              </mc:Choice>
              <mc:Fallback>
                <p:oleObj name="Equation" r:id="rId5" imgW="1180588" imgH="431613"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0300" y="3248025"/>
                        <a:ext cx="2133600" cy="79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1" name="Rectangle 18"/>
          <p:cNvSpPr>
            <a:spLocks noChangeArrowheads="1"/>
          </p:cNvSpPr>
          <p:nvPr/>
        </p:nvSpPr>
        <p:spPr bwMode="auto">
          <a:xfrm>
            <a:off x="3962400" y="3124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endParaRPr lang="x-none" altLang="x-none"/>
          </a:p>
        </p:txBody>
      </p:sp>
      <p:graphicFrame>
        <p:nvGraphicFramePr>
          <p:cNvPr id="8202" name="Object 4"/>
          <p:cNvGraphicFramePr>
            <a:graphicFrameLocks noChangeAspect="1"/>
          </p:cNvGraphicFramePr>
          <p:nvPr/>
        </p:nvGraphicFramePr>
        <p:xfrm>
          <a:off x="6442075" y="4216400"/>
          <a:ext cx="1503363" cy="1117600"/>
        </p:xfrm>
        <a:graphic>
          <a:graphicData uri="http://schemas.openxmlformats.org/presentationml/2006/ole">
            <mc:AlternateContent xmlns:mc="http://schemas.openxmlformats.org/markup-compatibility/2006">
              <mc:Choice xmlns:v="urn:schemas-microsoft-com:vml" Requires="v">
                <p:oleObj name="Equation" r:id="rId7" imgW="837836" imgH="622030" progId="Equation.3">
                  <p:embed/>
                </p:oleObj>
              </mc:Choice>
              <mc:Fallback>
                <p:oleObj name="Equation" r:id="rId7" imgW="837836" imgH="62203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42075" y="4216400"/>
                        <a:ext cx="1503363" cy="111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3" name="Rectangle 20"/>
          <p:cNvSpPr>
            <a:spLocks noChangeArrowheads="1"/>
          </p:cNvSpPr>
          <p:nvPr/>
        </p:nvSpPr>
        <p:spPr bwMode="auto">
          <a:xfrm>
            <a:off x="415290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endParaRPr lang="x-none" altLang="x-none"/>
          </a:p>
        </p:txBody>
      </p:sp>
      <p:graphicFrame>
        <p:nvGraphicFramePr>
          <p:cNvPr id="8204" name="Object 5"/>
          <p:cNvGraphicFramePr>
            <a:graphicFrameLocks noChangeAspect="1"/>
          </p:cNvGraphicFramePr>
          <p:nvPr/>
        </p:nvGraphicFramePr>
        <p:xfrm>
          <a:off x="6526213" y="5659438"/>
          <a:ext cx="1550987" cy="817562"/>
        </p:xfrm>
        <a:graphic>
          <a:graphicData uri="http://schemas.openxmlformats.org/presentationml/2006/ole">
            <mc:AlternateContent xmlns:mc="http://schemas.openxmlformats.org/markup-compatibility/2006">
              <mc:Choice xmlns:v="urn:schemas-microsoft-com:vml" Requires="v">
                <p:oleObj name="Equation" r:id="rId9" imgW="812447" imgH="431613" progId="Equation.3">
                  <p:embed/>
                </p:oleObj>
              </mc:Choice>
              <mc:Fallback>
                <p:oleObj name="Equation" r:id="rId9" imgW="812447" imgH="431613"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26213" y="5659438"/>
                        <a:ext cx="1550987" cy="817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205" name="Rectangle 21"/>
          <p:cNvSpPr>
            <a:spLocks noChangeArrowheads="1"/>
          </p:cNvSpPr>
          <p:nvPr/>
        </p:nvSpPr>
        <p:spPr bwMode="auto">
          <a:xfrm>
            <a:off x="6324600" y="5486400"/>
            <a:ext cx="2133600" cy="114300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endParaRPr lang="x-none" altLang="x-none"/>
          </a:p>
        </p:txBody>
      </p:sp>
      <p:graphicFrame>
        <p:nvGraphicFramePr>
          <p:cNvPr id="8207" name="Object 2"/>
          <p:cNvGraphicFramePr>
            <a:graphicFrameLocks noChangeAspect="1"/>
          </p:cNvGraphicFramePr>
          <p:nvPr/>
        </p:nvGraphicFramePr>
        <p:xfrm>
          <a:off x="1927225" y="2286000"/>
          <a:ext cx="1858963" cy="936625"/>
        </p:xfrm>
        <a:graphic>
          <a:graphicData uri="http://schemas.openxmlformats.org/presentationml/2006/ole">
            <mc:AlternateContent xmlns:mc="http://schemas.openxmlformats.org/markup-compatibility/2006">
              <mc:Choice xmlns:v="urn:schemas-microsoft-com:vml" Requires="v">
                <p:oleObj name="Equation" r:id="rId11" imgW="838200" imgH="419100" progId="Equation.3">
                  <p:embed/>
                </p:oleObj>
              </mc:Choice>
              <mc:Fallback>
                <p:oleObj name="Equation" r:id="rId11" imgW="838200" imgH="4191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27225" y="2286000"/>
                        <a:ext cx="1858963"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585018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0" y="296916"/>
            <a:ext cx="9144000" cy="682625"/>
          </a:xfrm>
        </p:spPr>
        <p:txBody>
          <a:bodyPr>
            <a:normAutofit fontScale="90000"/>
          </a:bodyPr>
          <a:lstStyle/>
          <a:p>
            <a:pPr algn="ctr" eaLnBrk="1" hangingPunct="1"/>
            <a:r>
              <a:rPr lang="en-US" altLang="x-none" dirty="0">
                <a:ea typeface="MS PGothic" charset="-128"/>
                <a:cs typeface="Calibri" charset="0"/>
              </a:rPr>
              <a:t>Binding: Graphical Analysis</a:t>
            </a:r>
          </a:p>
        </p:txBody>
      </p:sp>
      <p:sp>
        <p:nvSpPr>
          <p:cNvPr id="9219" name="Rectangle 3"/>
          <p:cNvSpPr>
            <a:spLocks noGrp="1" noChangeArrowheads="1"/>
          </p:cNvSpPr>
          <p:nvPr>
            <p:ph type="body" idx="1"/>
          </p:nvPr>
        </p:nvSpPr>
        <p:spPr>
          <a:xfrm>
            <a:off x="152400" y="1195055"/>
            <a:ext cx="7101253" cy="5205745"/>
          </a:xfrm>
        </p:spPr>
        <p:txBody>
          <a:bodyPr>
            <a:noAutofit/>
          </a:bodyPr>
          <a:lstStyle/>
          <a:p>
            <a:pPr>
              <a:lnSpc>
                <a:spcPct val="100000"/>
              </a:lnSpc>
              <a:spcBef>
                <a:spcPts val="0"/>
              </a:spcBef>
              <a:defRPr/>
            </a:pPr>
            <a:r>
              <a:rPr lang="en-US" sz="2000" dirty="0" err="1">
                <a:solidFill>
                  <a:srgbClr val="0F1AFF"/>
                </a:solidFill>
                <a:latin typeface="Calibri" charset="0"/>
                <a:ea typeface="MS PGothic" charset="-128"/>
              </a:rPr>
              <a:t>K</a:t>
            </a:r>
            <a:r>
              <a:rPr lang="en-US" sz="2000" baseline="-25000" dirty="0" err="1">
                <a:solidFill>
                  <a:srgbClr val="0F1AFF"/>
                </a:solidFill>
                <a:latin typeface="Calibri" charset="0"/>
                <a:ea typeface="MS PGothic" charset="-128"/>
              </a:rPr>
              <a:t>d</a:t>
            </a:r>
            <a:r>
              <a:rPr lang="en-US" sz="2000" dirty="0">
                <a:solidFill>
                  <a:srgbClr val="0F1AFF"/>
                </a:solidFill>
                <a:latin typeface="Calibri" charset="0"/>
                <a:ea typeface="MS PGothic" charset="-128"/>
              </a:rPr>
              <a:t> equals to the molar concentration of free ligand concentration at which half of available binding sites are occupied. </a:t>
            </a:r>
          </a:p>
          <a:p>
            <a:pPr>
              <a:lnSpc>
                <a:spcPct val="100000"/>
              </a:lnSpc>
              <a:spcBef>
                <a:spcPts val="0"/>
              </a:spcBef>
              <a:defRPr/>
            </a:pPr>
            <a:r>
              <a:rPr lang="en-US" sz="2000" dirty="0">
                <a:latin typeface="Calibri" charset="0"/>
                <a:ea typeface="MS PGothic" charset="-128"/>
              </a:rPr>
              <a:t>A lower value of the </a:t>
            </a:r>
            <a:r>
              <a:rPr lang="en-US" sz="2000" dirty="0" err="1">
                <a:latin typeface="Calibri" charset="0"/>
                <a:ea typeface="MS PGothic" charset="-128"/>
              </a:rPr>
              <a:t>K</a:t>
            </a:r>
            <a:r>
              <a:rPr lang="en-US" sz="2000" baseline="-25000" dirty="0" err="1">
                <a:latin typeface="Calibri" charset="0"/>
                <a:ea typeface="MS PGothic" charset="-128"/>
              </a:rPr>
              <a:t>d</a:t>
            </a:r>
            <a:r>
              <a:rPr lang="en-US" sz="2000" dirty="0">
                <a:latin typeface="Calibri" charset="0"/>
                <a:ea typeface="MS PGothic" charset="-128"/>
              </a:rPr>
              <a:t> corresponds to a higher affinity of the ligand for the protein.</a:t>
            </a:r>
          </a:p>
          <a:p>
            <a:pPr>
              <a:lnSpc>
                <a:spcPct val="100000"/>
              </a:lnSpc>
              <a:spcBef>
                <a:spcPts val="0"/>
              </a:spcBef>
              <a:defRPr/>
            </a:pPr>
            <a:endParaRPr lang="en-US" sz="2000" dirty="0"/>
          </a:p>
          <a:p>
            <a:pPr>
              <a:lnSpc>
                <a:spcPct val="100000"/>
              </a:lnSpc>
              <a:spcBef>
                <a:spcPts val="0"/>
              </a:spcBef>
              <a:defRPr/>
            </a:pPr>
            <a:endParaRPr lang="en-US" sz="2000" dirty="0"/>
          </a:p>
          <a:p>
            <a:pPr>
              <a:lnSpc>
                <a:spcPct val="100000"/>
              </a:lnSpc>
              <a:spcBef>
                <a:spcPts val="0"/>
              </a:spcBef>
              <a:defRPr/>
            </a:pPr>
            <a:endParaRPr lang="en-US" sz="2000" dirty="0">
              <a:ea typeface="ＭＳ Ｐゴシック" charset="-128"/>
            </a:endParaRPr>
          </a:p>
          <a:p>
            <a:pPr>
              <a:lnSpc>
                <a:spcPct val="100000"/>
              </a:lnSpc>
              <a:spcBef>
                <a:spcPts val="0"/>
              </a:spcBef>
              <a:defRPr/>
            </a:pPr>
            <a:endParaRPr lang="en-US" sz="2000" dirty="0">
              <a:ea typeface="ＭＳ Ｐゴシック" charset="-128"/>
            </a:endParaRPr>
          </a:p>
          <a:p>
            <a:pPr>
              <a:lnSpc>
                <a:spcPct val="100000"/>
              </a:lnSpc>
              <a:spcBef>
                <a:spcPts val="0"/>
              </a:spcBef>
              <a:defRPr/>
            </a:pPr>
            <a:endParaRPr lang="en-US" sz="2000" dirty="0">
              <a:ea typeface="ＭＳ Ｐゴシック" charset="-128"/>
            </a:endParaRPr>
          </a:p>
          <a:p>
            <a:pPr>
              <a:lnSpc>
                <a:spcPct val="100000"/>
              </a:lnSpc>
              <a:spcBef>
                <a:spcPts val="0"/>
              </a:spcBef>
              <a:defRPr/>
            </a:pPr>
            <a:endParaRPr lang="en-US" sz="2000" dirty="0">
              <a:ea typeface="ＭＳ Ｐゴシック" charset="-128"/>
            </a:endParaRPr>
          </a:p>
          <a:p>
            <a:pPr>
              <a:lnSpc>
                <a:spcPct val="100000"/>
              </a:lnSpc>
              <a:spcBef>
                <a:spcPts val="0"/>
              </a:spcBef>
              <a:defRPr/>
            </a:pPr>
            <a:endParaRPr lang="en-US" sz="2000" dirty="0">
              <a:ea typeface="ＭＳ Ｐゴシック" charset="-128"/>
            </a:endParaRPr>
          </a:p>
          <a:p>
            <a:pPr>
              <a:lnSpc>
                <a:spcPct val="100000"/>
              </a:lnSpc>
              <a:spcBef>
                <a:spcPts val="0"/>
              </a:spcBef>
              <a:defRPr/>
            </a:pPr>
            <a:endParaRPr lang="en-US" sz="2000" dirty="0">
              <a:ea typeface="ＭＳ Ｐゴシック" charset="-128"/>
            </a:endParaRPr>
          </a:p>
          <a:p>
            <a:pPr>
              <a:lnSpc>
                <a:spcPct val="100000"/>
              </a:lnSpc>
              <a:spcBef>
                <a:spcPts val="0"/>
              </a:spcBef>
              <a:defRPr/>
            </a:pPr>
            <a:endParaRPr lang="en-US" sz="2000" dirty="0">
              <a:ea typeface="ＭＳ Ｐゴシック" charset="-128"/>
            </a:endParaRPr>
          </a:p>
          <a:p>
            <a:pPr>
              <a:lnSpc>
                <a:spcPct val="100000"/>
              </a:lnSpc>
              <a:spcBef>
                <a:spcPts val="0"/>
              </a:spcBef>
              <a:defRPr/>
            </a:pPr>
            <a:r>
              <a:rPr lang="en-US" sz="2000" dirty="0">
                <a:ea typeface="ＭＳ Ｐゴシック" charset="-128"/>
              </a:rPr>
              <a:t>Experimentally, ligand is usually in excess ( </a:t>
            </a:r>
            <a:r>
              <a:rPr lang="en-US" altLang="x-none" sz="2000" dirty="0">
                <a:latin typeface="Arial" charset="0"/>
              </a:rPr>
              <a:t>[L] </a:t>
            </a:r>
            <a:r>
              <a:rPr lang="en-US" altLang="x-none" sz="2000" dirty="0">
                <a:latin typeface="Arial" charset="0"/>
                <a:sym typeface="Symbol" charset="2"/>
              </a:rPr>
              <a:t></a:t>
            </a:r>
            <a:r>
              <a:rPr lang="en-US" altLang="x-none" sz="2000" dirty="0">
                <a:latin typeface="Arial" charset="0"/>
              </a:rPr>
              <a:t> [L]</a:t>
            </a:r>
            <a:r>
              <a:rPr lang="en-US" altLang="x-none" sz="2000" baseline="-25000" dirty="0">
                <a:latin typeface="Arial" charset="0"/>
              </a:rPr>
              <a:t>total </a:t>
            </a:r>
            <a:r>
              <a:rPr lang="en-US" altLang="x-none" sz="2000" dirty="0">
                <a:latin typeface="Arial" charset="0"/>
              </a:rPr>
              <a:t>)</a:t>
            </a:r>
            <a:r>
              <a:rPr lang="en-US" altLang="x-none" sz="2000" dirty="0">
                <a:latin typeface="Arial" charset="0"/>
                <a:ea typeface="ＭＳ Ｐゴシック" charset="-128"/>
              </a:rPr>
              <a:t>. </a:t>
            </a:r>
            <a:r>
              <a:rPr lang="en-US" sz="2000" dirty="0">
                <a:ea typeface="ＭＳ Ｐゴシック" charset="-128"/>
              </a:rPr>
              <a:t>In order for 90% of the available ligand-binding sites to be occupied, [L] must be at least 9 times greater than the </a:t>
            </a:r>
            <a:r>
              <a:rPr lang="en-US" sz="2000" dirty="0" err="1">
                <a:ea typeface="ＭＳ Ｐゴシック" charset="-128"/>
              </a:rPr>
              <a:t>K</a:t>
            </a:r>
            <a:r>
              <a:rPr lang="en-US" sz="2000" baseline="-25000" dirty="0" err="1">
                <a:ea typeface="ＭＳ Ｐゴシック" charset="-128"/>
              </a:rPr>
              <a:t>d</a:t>
            </a:r>
            <a:r>
              <a:rPr lang="en-US" sz="2000" dirty="0">
                <a:ea typeface="ＭＳ Ｐゴシック" charset="-128"/>
              </a:rPr>
              <a:t>. </a:t>
            </a:r>
          </a:p>
        </p:txBody>
      </p:sp>
      <p:graphicFrame>
        <p:nvGraphicFramePr>
          <p:cNvPr id="9220" name="Object 2"/>
          <p:cNvGraphicFramePr>
            <a:graphicFrameLocks noChangeAspect="1"/>
          </p:cNvGraphicFramePr>
          <p:nvPr>
            <p:extLst>
              <p:ext uri="{D42A27DB-BD31-4B8C-83A1-F6EECF244321}">
                <p14:modId xmlns:p14="http://schemas.microsoft.com/office/powerpoint/2010/main" val="704479103"/>
              </p:ext>
            </p:extLst>
          </p:nvPr>
        </p:nvGraphicFramePr>
        <p:xfrm>
          <a:off x="7019925" y="1347455"/>
          <a:ext cx="1550988" cy="817563"/>
        </p:xfrm>
        <a:graphic>
          <a:graphicData uri="http://schemas.openxmlformats.org/presentationml/2006/ole">
            <mc:AlternateContent xmlns:mc="http://schemas.openxmlformats.org/markup-compatibility/2006">
              <mc:Choice xmlns:v="urn:schemas-microsoft-com:vml" Requires="v">
                <p:oleObj name="Equation" r:id="rId3" imgW="812447" imgH="431613" progId="Equation.3">
                  <p:embed/>
                </p:oleObj>
              </mc:Choice>
              <mc:Fallback>
                <p:oleObj name="Equation" r:id="rId3" imgW="812447"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19925" y="1347455"/>
                        <a:ext cx="1550988" cy="81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8" name="Content Placeholder 6" descr="figure_05_04a"/>
          <p:cNvPicPr>
            <a:picLocks noChangeAspect="1" noChangeArrowheads="1"/>
          </p:cNvPicPr>
          <p:nvPr/>
        </p:nvPicPr>
        <p:blipFill rotWithShape="1">
          <a:blip r:embed="rId5">
            <a:extLst>
              <a:ext uri="{28A0092B-C50C-407E-A947-70E740481C1C}">
                <a14:useLocalDpi xmlns:a14="http://schemas.microsoft.com/office/drawing/2010/main" val="0"/>
              </a:ext>
            </a:extLst>
          </a:blip>
          <a:srcRect b="7303"/>
          <a:stretch/>
        </p:blipFill>
        <p:spPr bwMode="auto">
          <a:xfrm>
            <a:off x="1900554" y="2982595"/>
            <a:ext cx="3420432" cy="243884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879982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9987" name="Picture 3" descr="5-1a"/>
          <p:cNvPicPr>
            <a:picLocks noChangeAspect="1" noChangeArrowheads="1"/>
          </p:cNvPicPr>
          <p:nvPr/>
        </p:nvPicPr>
        <p:blipFill rotWithShape="1">
          <a:blip r:embed="rId3">
            <a:extLst>
              <a:ext uri="{28A0092B-C50C-407E-A947-70E740481C1C}">
                <a14:useLocalDpi xmlns:a14="http://schemas.microsoft.com/office/drawing/2010/main" val="0"/>
              </a:ext>
            </a:extLst>
          </a:blip>
          <a:srcRect l="50708" t="71049" r="8255" b="25803"/>
          <a:stretch/>
        </p:blipFill>
        <p:spPr bwMode="auto">
          <a:xfrm>
            <a:off x="2159719" y="615636"/>
            <a:ext cx="4498240" cy="434951"/>
          </a:xfrm>
          <a:prstGeom prst="rect">
            <a:avLst/>
          </a:prstGeom>
          <a:noFill/>
          <a:extLst>
            <a:ext uri="{909E8E84-426E-40dd-AFC4-6F175D3DCCD1}">
              <a14:hiddenFill xmlns="" xmlns:a14="http://schemas.microsoft.com/office/drawing/2010/main">
                <a:solidFill>
                  <a:srgbClr val="FFFFFF"/>
                </a:solidFill>
              </a14:hiddenFill>
            </a:ext>
          </a:extLst>
        </p:spPr>
      </p:pic>
      <p:pic>
        <p:nvPicPr>
          <p:cNvPr id="169988" name="Picture 4" descr="5-1b"/>
          <p:cNvPicPr>
            <a:picLocks noChangeAspect="1" noChangeArrowheads="1"/>
          </p:cNvPicPr>
          <p:nvPr/>
        </p:nvPicPr>
        <p:blipFill>
          <a:blip r:embed="rId4">
            <a:extLst>
              <a:ext uri="{28A0092B-C50C-407E-A947-70E740481C1C}">
                <a14:useLocalDpi xmlns:a14="http://schemas.microsoft.com/office/drawing/2010/main" val="0"/>
              </a:ext>
            </a:extLst>
          </a:blip>
          <a:srcRect l="5878" t="5609" r="51724" b="77127"/>
          <a:stretch>
            <a:fillRect/>
          </a:stretch>
        </p:blipFill>
        <p:spPr bwMode="auto">
          <a:xfrm rot="60000">
            <a:off x="2180201" y="4203474"/>
            <a:ext cx="4664840" cy="2387954"/>
          </a:xfrm>
          <a:prstGeom prst="rect">
            <a:avLst/>
          </a:prstGeom>
          <a:noFill/>
          <a:extLst>
            <a:ext uri="{909E8E84-426E-40dd-AFC4-6F175D3DCCD1}">
              <a14:hiddenFill xmlns="" xmlns:a14="http://schemas.microsoft.com/office/drawing/2010/main">
                <a:solidFill>
                  <a:srgbClr val="FFFFFF"/>
                </a:solidFill>
              </a14:hiddenFill>
            </a:ext>
          </a:extLst>
        </p:spPr>
      </p:pic>
      <p:pic>
        <p:nvPicPr>
          <p:cNvPr id="169990" name="Picture 6" descr="unnumbered_05_p161"/>
          <p:cNvPicPr>
            <a:picLocks noChangeAspect="1" noChangeArrowheads="1"/>
          </p:cNvPicPr>
          <p:nvPr/>
        </p:nvPicPr>
        <p:blipFill>
          <a:blip r:embed="rId5">
            <a:extLst>
              <a:ext uri="{28A0092B-C50C-407E-A947-70E740481C1C}">
                <a14:useLocalDpi xmlns:a14="http://schemas.microsoft.com/office/drawing/2010/main" val="0"/>
              </a:ext>
            </a:extLst>
          </a:blip>
          <a:srcRect b="7005"/>
          <a:stretch>
            <a:fillRect/>
          </a:stretch>
        </p:blipFill>
        <p:spPr bwMode="auto">
          <a:xfrm>
            <a:off x="2409622" y="1320312"/>
            <a:ext cx="3998434" cy="28426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89758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ble_05_01"/>
          <p:cNvPicPr>
            <a:picLocks noChangeAspect="1" noChangeArrowheads="1"/>
          </p:cNvPicPr>
          <p:nvPr/>
        </p:nvPicPr>
        <p:blipFill rotWithShape="1">
          <a:blip r:embed="rId2">
            <a:extLst>
              <a:ext uri="{28A0092B-C50C-407E-A947-70E740481C1C}">
                <a14:useLocalDpi xmlns:a14="http://schemas.microsoft.com/office/drawing/2010/main" val="0"/>
              </a:ext>
            </a:extLst>
          </a:blip>
          <a:srcRect b="7181"/>
          <a:stretch/>
        </p:blipFill>
        <p:spPr bwMode="auto">
          <a:xfrm>
            <a:off x="1339302" y="152400"/>
            <a:ext cx="6465395" cy="67056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6614860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txBox="1">
            <a:spLocks noChangeArrowheads="1"/>
          </p:cNvSpPr>
          <p:nvPr/>
        </p:nvSpPr>
        <p:spPr bwMode="auto">
          <a:xfrm>
            <a:off x="0" y="419506"/>
            <a:ext cx="91440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algn="ctr" eaLnBrk="1" hangingPunct="1"/>
            <a:r>
              <a:rPr lang="en-US" altLang="x-none" sz="4000">
                <a:latin typeface="+mj-lt"/>
              </a:rPr>
              <a:t>Oxygen </a:t>
            </a:r>
            <a:r>
              <a:rPr lang="en-US" altLang="x-none" sz="4000" dirty="0">
                <a:latin typeface="+mj-lt"/>
              </a:rPr>
              <a:t>Binding to Myoglobin</a:t>
            </a:r>
          </a:p>
        </p:txBody>
      </p:sp>
      <p:graphicFrame>
        <p:nvGraphicFramePr>
          <p:cNvPr id="10244" name="Object 1"/>
          <p:cNvGraphicFramePr>
            <a:graphicFrameLocks noChangeAspect="1"/>
          </p:cNvGraphicFramePr>
          <p:nvPr>
            <p:extLst>
              <p:ext uri="{D42A27DB-BD31-4B8C-83A1-F6EECF244321}">
                <p14:modId xmlns:p14="http://schemas.microsoft.com/office/powerpoint/2010/main" val="1258705978"/>
              </p:ext>
            </p:extLst>
          </p:nvPr>
        </p:nvGraphicFramePr>
        <p:xfrm>
          <a:off x="4419600" y="5473363"/>
          <a:ext cx="1500188" cy="809625"/>
        </p:xfrm>
        <a:graphic>
          <a:graphicData uri="http://schemas.openxmlformats.org/presentationml/2006/ole">
            <mc:AlternateContent xmlns:mc="http://schemas.openxmlformats.org/markup-compatibility/2006">
              <mc:Choice xmlns:v="urn:schemas-microsoft-com:vml" Requires="v">
                <p:oleObj name="Equation" r:id="rId3" imgW="799753" imgH="431613" progId="Equation.3">
                  <p:embed/>
                </p:oleObj>
              </mc:Choice>
              <mc:Fallback>
                <p:oleObj name="Equation" r:id="rId3" imgW="799753" imgH="431613"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5473363"/>
                        <a:ext cx="1500188"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0245" name="Object 5"/>
          <p:cNvGraphicFramePr>
            <a:graphicFrameLocks noChangeAspect="1"/>
          </p:cNvGraphicFramePr>
          <p:nvPr>
            <p:extLst>
              <p:ext uri="{D42A27DB-BD31-4B8C-83A1-F6EECF244321}">
                <p14:modId xmlns:p14="http://schemas.microsoft.com/office/powerpoint/2010/main" val="209965649"/>
              </p:ext>
            </p:extLst>
          </p:nvPr>
        </p:nvGraphicFramePr>
        <p:xfrm>
          <a:off x="7010400" y="5397163"/>
          <a:ext cx="1738313" cy="809625"/>
        </p:xfrm>
        <a:graphic>
          <a:graphicData uri="http://schemas.openxmlformats.org/presentationml/2006/ole">
            <mc:AlternateContent xmlns:mc="http://schemas.openxmlformats.org/markup-compatibility/2006">
              <mc:Choice xmlns:v="urn:schemas-microsoft-com:vml" Requires="v">
                <p:oleObj name="Equation" r:id="rId5" imgW="927100" imgH="431800" progId="Equation.3">
                  <p:embed/>
                </p:oleObj>
              </mc:Choice>
              <mc:Fallback>
                <p:oleObj name="Equation" r:id="rId5" imgW="9271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5397163"/>
                        <a:ext cx="1738313" cy="80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246" name="Content Placeholder 7"/>
          <p:cNvSpPr>
            <a:spLocks noGrp="1"/>
          </p:cNvSpPr>
          <p:nvPr>
            <p:ph idx="1"/>
          </p:nvPr>
        </p:nvSpPr>
        <p:spPr>
          <a:xfrm>
            <a:off x="76200" y="5549563"/>
            <a:ext cx="4419600" cy="838200"/>
          </a:xfrm>
        </p:spPr>
        <p:txBody>
          <a:bodyPr/>
          <a:lstStyle/>
          <a:p>
            <a:pPr marL="0" indent="0">
              <a:buFontTx/>
              <a:buNone/>
            </a:pPr>
            <a:r>
              <a:rPr lang="en-US" altLang="x-none" sz="2000" dirty="0">
                <a:latin typeface="Calibri" charset="0"/>
                <a:ea typeface="MS PGothic" charset="-128"/>
                <a:cs typeface="Calibri" charset="0"/>
              </a:rPr>
              <a:t>When a ligand is a gas, binding is expressed in terms of partial pressures.</a:t>
            </a:r>
          </a:p>
        </p:txBody>
      </p:sp>
      <p:cxnSp>
        <p:nvCxnSpPr>
          <p:cNvPr id="10247" name="Straight Arrow Connector 9"/>
          <p:cNvCxnSpPr>
            <a:cxnSpLocks noChangeShapeType="1"/>
          </p:cNvCxnSpPr>
          <p:nvPr/>
        </p:nvCxnSpPr>
        <p:spPr bwMode="auto">
          <a:xfrm>
            <a:off x="6019800" y="5854363"/>
            <a:ext cx="914400" cy="0"/>
          </a:xfrm>
          <a:prstGeom prst="straightConnector1">
            <a:avLst/>
          </a:prstGeom>
          <a:noFill/>
          <a:ln w="38100">
            <a:solidFill>
              <a:schemeClr val="tx1"/>
            </a:solidFill>
            <a:round/>
            <a:headEnd/>
            <a:tailEnd type="arrow" w="med" len="med"/>
          </a:ln>
          <a:extLst>
            <a:ext uri="{909E8E84-426E-40DD-AFC4-6F175D3DCCD1}">
              <a14:hiddenFill xmlns:a14="http://schemas.microsoft.com/office/drawing/2010/main">
                <a:noFill/>
              </a14:hiddenFill>
            </a:ext>
          </a:extLst>
        </p:spPr>
      </p:cxnSp>
      <p:pic>
        <p:nvPicPr>
          <p:cNvPr id="10248" name="Picture 9" descr="A cylindrical model of myoglobin shown with His residues. The alpha helices are shown as white cylinders labeled A to H. Bends, which are thin, white connectors, are labeled with two letters according to the helices they connect. Helix A is horizontally oriented, with bend AB emerging from its right end and connecting to Helix B. Helix B is oriented vertically and leaning slightly left. There is no labeled bend for BC, because no residue exists there. Helix C is oriented end-first toward the viewer, with bend CD emerging from the front end and curving to the right, looping up and down before connecting to Helix D, which is shorter and vertically oriented with the lower end tilted slightly toward the viewer. Bend DE is short and curves slightly to the left to connect with Helix E, which is oriented lengthwise toward the viewer, with the left end tilted downward. To the far left end of Helix E, bend EF is very short and connects with Helix F, which is oriented vertically with a slight tilt to the right. Bend FG extends from the top of Helix F away from the reader to connect with Helix G, which is diagonally oriented and tilted downward on the right side. It is located behind all the other helices. Just below Helix E, bend GH is visible. It curves downward from Helix G and upward to join with Helix H, which is oriented diagonally, with the right side tilted down and slightly away from the viewer. At the end of Helix H, closest to the viewer, is a residue labeled &quot;carboxyl terminus.&quot; At the leftmost end of Helix A is the label &quot;amino terminus.&quot; These His residues are located on Helices E and F.  His64 is labeled and located on Helix E, and is shown as a white ball-and-stick model that bends toward the center of the protein where the heme group is situated. His 93 (His F8) (labeled on the helix) is on Helix F. It is shown as a ball-and-stick closed ring structure, also oriented toward the center of the protein and the heme group. Between the two His residues, the heme group (red) is suspended. It is oriented vertically and contains an orange ball within it, representing iron. "/>
          <p:cNvPicPr>
            <a:picLocks noChangeAspect="1"/>
          </p:cNvPicPr>
          <p:nvPr/>
        </p:nvPicPr>
        <p:blipFill rotWithShape="1">
          <a:blip r:embed="rId7">
            <a:extLst>
              <a:ext uri="{28A0092B-C50C-407E-A947-70E740481C1C}">
                <a14:useLocalDpi xmlns:a14="http://schemas.microsoft.com/office/drawing/2010/main" val="0"/>
              </a:ext>
            </a:extLst>
          </a:blip>
          <a:srcRect b="7294"/>
          <a:stretch/>
        </p:blipFill>
        <p:spPr bwMode="auto">
          <a:xfrm>
            <a:off x="228600" y="1526838"/>
            <a:ext cx="4329113" cy="352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10" descr="This graph shows the relationship between the number of occupied ligand binding sites (vertical axis) and the O2 pressure. The vertical axis is still labeled &quot;Y&quot; and has a range of 0 to 1.0 with an interval of 0.5. The horizontal axis is labeled &quot;pO2 (kPa)&quot;, with a range of 0 to 10 and an interval of 5. The curve begins at the origin and has a steeper ascension, staying very close to the vertical axis. It reaches approximately 0.95 on the vertical axis and 10 on the horizontal axis at the end of its path. The p50 is labeled below the horizontal axis just after the origin. A horizontal line at 0.5 on the vertical axis connects to the curve, then the dotted line extend down to approximately 0.26 kPa on the horizontal axis. This represents the oxygen pressure at which half of all ligand binding sites are occupied.  "/>
          <p:cNvPicPr>
            <a:picLocks noChangeAspect="1"/>
          </p:cNvPicPr>
          <p:nvPr/>
        </p:nvPicPr>
        <p:blipFill rotWithShape="1">
          <a:blip r:embed="rId8">
            <a:extLst>
              <a:ext uri="{28A0092B-C50C-407E-A947-70E740481C1C}">
                <a14:useLocalDpi xmlns:a14="http://schemas.microsoft.com/office/drawing/2010/main" val="0"/>
              </a:ext>
            </a:extLst>
          </a:blip>
          <a:srcRect b="8061"/>
          <a:stretch/>
        </p:blipFill>
        <p:spPr bwMode="auto">
          <a:xfrm>
            <a:off x="4572000" y="1888788"/>
            <a:ext cx="4502150" cy="3159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24387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4000"/>
              <a:t>Could Myoglobin Transport O</a:t>
            </a:r>
            <a:r>
              <a:rPr lang="en-US" altLang="x-none" sz="4000" baseline="-25000"/>
              <a:t>2</a:t>
            </a:r>
            <a:r>
              <a:rPr lang="en-US" altLang="x-none" sz="4000"/>
              <a:t>?</a:t>
            </a:r>
            <a:endParaRPr lang="en-US" sz="4000"/>
          </a:p>
        </p:txBody>
      </p:sp>
      <p:sp>
        <p:nvSpPr>
          <p:cNvPr id="3" name="Content Placeholder 2"/>
          <p:cNvSpPr>
            <a:spLocks noGrp="1"/>
          </p:cNvSpPr>
          <p:nvPr>
            <p:ph idx="1"/>
          </p:nvPr>
        </p:nvSpPr>
        <p:spPr/>
        <p:txBody>
          <a:bodyPr>
            <a:normAutofit/>
          </a:bodyPr>
          <a:lstStyle/>
          <a:p>
            <a:pPr>
              <a:defRPr/>
            </a:pPr>
            <a:r>
              <a:rPr lang="en-US" altLang="en-US" sz="2400" dirty="0">
                <a:cs typeface="Arial" panose="020B0604020202020204" pitchFamily="34" charset="0"/>
              </a:rPr>
              <a:t>pO</a:t>
            </a:r>
            <a:r>
              <a:rPr lang="en-US" altLang="en-US" sz="2400" baseline="-25000" dirty="0">
                <a:cs typeface="Arial" panose="020B0604020202020204" pitchFamily="34" charset="0"/>
              </a:rPr>
              <a:t>2</a:t>
            </a:r>
            <a:r>
              <a:rPr lang="en-US" altLang="en-US" sz="2400" dirty="0">
                <a:cs typeface="Arial" panose="020B0604020202020204" pitchFamily="34" charset="0"/>
              </a:rPr>
              <a:t> in lungs is about 13 kPa: it sure</a:t>
            </a:r>
            <a:r>
              <a:rPr lang="en-US" altLang="zh-CN" sz="2400" dirty="0">
                <a:cs typeface="Arial" panose="020B0604020202020204" pitchFamily="34" charset="0"/>
              </a:rPr>
              <a:t>ly</a:t>
            </a:r>
            <a:r>
              <a:rPr lang="en-US" altLang="en-US" sz="2400" dirty="0">
                <a:cs typeface="Arial" panose="020B0604020202020204" pitchFamily="34" charset="0"/>
              </a:rPr>
              <a:t> binds oxygen well.</a:t>
            </a:r>
          </a:p>
          <a:p>
            <a:pPr>
              <a:defRPr/>
            </a:pPr>
            <a:r>
              <a:rPr lang="en-US" altLang="en-US" sz="2400" dirty="0">
                <a:cs typeface="Arial" panose="020B0604020202020204" pitchFamily="34" charset="0"/>
              </a:rPr>
              <a:t>pO</a:t>
            </a:r>
            <a:r>
              <a:rPr lang="en-US" altLang="en-US" sz="2400" baseline="-25000" dirty="0">
                <a:cs typeface="Arial" panose="020B0604020202020204" pitchFamily="34" charset="0"/>
              </a:rPr>
              <a:t>2</a:t>
            </a:r>
            <a:r>
              <a:rPr lang="en-US" altLang="en-US" sz="2400" dirty="0">
                <a:cs typeface="Arial" panose="020B0604020202020204" pitchFamily="34" charset="0"/>
              </a:rPr>
              <a:t> in tissues is about 4 </a:t>
            </a:r>
            <a:r>
              <a:rPr lang="en-US" altLang="en-US" sz="2400" dirty="0" err="1">
                <a:cs typeface="Arial" panose="020B0604020202020204" pitchFamily="34" charset="0"/>
              </a:rPr>
              <a:t>kPa</a:t>
            </a:r>
            <a:r>
              <a:rPr lang="en-US" altLang="en-US" sz="2400" dirty="0">
                <a:cs typeface="Arial" panose="020B0604020202020204" pitchFamily="34" charset="0"/>
              </a:rPr>
              <a:t>: it will not release it!</a:t>
            </a:r>
          </a:p>
          <a:p>
            <a:endParaRPr lang="en-US" sz="2400" dirty="0"/>
          </a:p>
        </p:txBody>
      </p:sp>
      <p:pic>
        <p:nvPicPr>
          <p:cNvPr id="4" name="Picture 5" descr="This graph shows the relationship between the number of occupied ligand binding sites (vertical axis) and the O2 pressure. The vertical axis is still labeled &quot;Y&quot; and has a range of 0 to 1.0 with an interval of 0.5. The horizontal axis is labeled &quot;pO2 (kPa)&quot;, with a range of 0 to 10 and an interval of 5. The curve begins at the origin and has a steeper ascension, staying very close to the vertical axis. It reaches approximately 0.95 on the vertical axis and 10 on the horizontal axis at the end of its path. The p50 is labeled below the horizontal axis just after the origin. A horizontal line at 0.5 on the vertical axis connects to the curve, then the dotted line extend down to approximately 0.26 kPa on the horizontal axis. This represents the oxygen pressure at which half of all ligand binding sites are occupied.  "/>
          <p:cNvPicPr>
            <a:picLocks noChangeAspect="1"/>
          </p:cNvPicPr>
          <p:nvPr/>
        </p:nvPicPr>
        <p:blipFill rotWithShape="1">
          <a:blip r:embed="rId2">
            <a:extLst>
              <a:ext uri="{28A0092B-C50C-407E-A947-70E740481C1C}">
                <a14:useLocalDpi xmlns:a14="http://schemas.microsoft.com/office/drawing/2010/main" val="0"/>
              </a:ext>
            </a:extLst>
          </a:blip>
          <a:srcRect b="7688"/>
          <a:stretch/>
        </p:blipFill>
        <p:spPr bwMode="auto">
          <a:xfrm>
            <a:off x="2019300" y="2976766"/>
            <a:ext cx="5105400" cy="359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71057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3200" dirty="0"/>
              <a:t>The cooperativity allows hemoglobin to bind oxygen in </a:t>
            </a:r>
            <a:r>
              <a:rPr lang="en-US" sz="3200"/>
              <a:t>the lungs and </a:t>
            </a:r>
            <a:r>
              <a:rPr lang="en-US" sz="3200" dirty="0"/>
              <a:t>release oxygen at the tissues</a:t>
            </a:r>
          </a:p>
        </p:txBody>
      </p:sp>
      <p:pic>
        <p:nvPicPr>
          <p:cNvPr id="5" name="Picture 4" descr="figure_07_09.jpg"/>
          <p:cNvPicPr>
            <a:picLocks noChangeAspect="1"/>
          </p:cNvPicPr>
          <p:nvPr/>
        </p:nvPicPr>
        <p:blipFill rotWithShape="1">
          <a:blip r:embed="rId3"/>
          <a:srcRect b="7948"/>
          <a:stretch/>
        </p:blipFill>
        <p:spPr>
          <a:xfrm>
            <a:off x="628650" y="2011681"/>
            <a:ext cx="4897811" cy="4547062"/>
          </a:xfrm>
          <a:prstGeom prst="rect">
            <a:avLst/>
          </a:prstGeom>
        </p:spPr>
      </p:pic>
    </p:spTree>
    <p:extLst>
      <p:ext uri="{BB962C8B-B14F-4D97-AF65-F5344CB8AC3E}">
        <p14:creationId xmlns:p14="http://schemas.microsoft.com/office/powerpoint/2010/main" val="971471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sz="3200" dirty="0"/>
              <a:t>Hemoglobin transports oxygen in blood</a:t>
            </a:r>
          </a:p>
        </p:txBody>
      </p:sp>
      <p:pic>
        <p:nvPicPr>
          <p:cNvPr id="9" name="Picture 2" descr="figure_05_19"/>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r="51498" b="7926"/>
          <a:stretch/>
        </p:blipFill>
        <p:spPr bwMode="auto">
          <a:xfrm>
            <a:off x="628650" y="1825625"/>
            <a:ext cx="2880238" cy="463354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50441" y="2067855"/>
            <a:ext cx="5080000" cy="3822700"/>
          </a:xfrm>
          <a:prstGeom prst="rect">
            <a:avLst/>
          </a:prstGeom>
        </p:spPr>
      </p:pic>
    </p:spTree>
    <p:extLst>
      <p:ext uri="{BB962C8B-B14F-4D97-AF65-F5344CB8AC3E}">
        <p14:creationId xmlns:p14="http://schemas.microsoft.com/office/powerpoint/2010/main" val="8245395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3200" dirty="0"/>
              <a:t>Hemoglobin subunits are structurally similar to myoglobin</a:t>
            </a:r>
          </a:p>
        </p:txBody>
      </p:sp>
      <p:pic>
        <p:nvPicPr>
          <p:cNvPr id="10" name="Picture 2" descr="figure_05_06"/>
          <p:cNvPicPr>
            <a:picLocks noChangeAspect="1" noChangeArrowheads="1"/>
          </p:cNvPicPr>
          <p:nvPr/>
        </p:nvPicPr>
        <p:blipFill rotWithShape="1">
          <a:blip r:embed="rId3">
            <a:extLst>
              <a:ext uri="{28A0092B-C50C-407E-A947-70E740481C1C}">
                <a14:useLocalDpi xmlns:a14="http://schemas.microsoft.com/office/drawing/2010/main" val="0"/>
              </a:ext>
            </a:extLst>
          </a:blip>
          <a:srcRect b="7768"/>
          <a:stretch/>
        </p:blipFill>
        <p:spPr bwMode="auto">
          <a:xfrm>
            <a:off x="4712678" y="3159521"/>
            <a:ext cx="3943350" cy="27355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txBox="1">
            <a:spLocks noChangeArrowheads="1"/>
          </p:cNvSpPr>
          <p:nvPr/>
        </p:nvSpPr>
        <p:spPr bwMode="auto">
          <a:xfrm>
            <a:off x="628650" y="1690689"/>
            <a:ext cx="78867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pPr eaLnBrk="1" hangingPunct="1">
              <a:spcBef>
                <a:spcPct val="20000"/>
              </a:spcBef>
              <a:buFontTx/>
              <a:buChar char="•"/>
            </a:pPr>
            <a:r>
              <a:rPr lang="en-US" altLang="x-none" sz="2000" dirty="0">
                <a:latin typeface="Calibri" charset="0"/>
              </a:rPr>
              <a:t>Hemoglobin (</a:t>
            </a:r>
            <a:r>
              <a:rPr lang="en-US" altLang="x-none" sz="2000" dirty="0" err="1">
                <a:latin typeface="Calibri" charset="0"/>
              </a:rPr>
              <a:t>Hb</a:t>
            </a:r>
            <a:r>
              <a:rPr lang="en-US" altLang="x-none" sz="2000" dirty="0">
                <a:latin typeface="Calibri" charset="0"/>
              </a:rPr>
              <a:t>) is a tetramer of two subunits (</a:t>
            </a:r>
            <a:r>
              <a:rPr lang="en-US" altLang="x-none" sz="2000" i="1" dirty="0">
                <a:latin typeface="Symbol" charset="2"/>
              </a:rPr>
              <a:t>a</a:t>
            </a:r>
            <a:r>
              <a:rPr lang="en-US" altLang="x-none" sz="2000" dirty="0">
                <a:latin typeface="Calibri" charset="0"/>
              </a:rPr>
              <a:t>2</a:t>
            </a:r>
            <a:r>
              <a:rPr lang="en-US" altLang="x-none" sz="2000" i="1" dirty="0">
                <a:latin typeface="Symbol" charset="2"/>
              </a:rPr>
              <a:t>b</a:t>
            </a:r>
            <a:r>
              <a:rPr lang="en-US" altLang="x-none" sz="2000" dirty="0">
                <a:latin typeface="Calibri" charset="0"/>
              </a:rPr>
              <a:t>2).</a:t>
            </a:r>
          </a:p>
          <a:p>
            <a:pPr eaLnBrk="1" hangingPunct="1">
              <a:spcBef>
                <a:spcPct val="20000"/>
              </a:spcBef>
              <a:buFontTx/>
              <a:buChar char="•"/>
            </a:pPr>
            <a:r>
              <a:rPr lang="en-US" altLang="x-none" sz="2000" dirty="0">
                <a:latin typeface="Calibri" charset="0"/>
              </a:rPr>
              <a:t>Each subunit is similar to myoglobin.</a:t>
            </a:r>
          </a:p>
        </p:txBody>
      </p:sp>
      <p:pic>
        <p:nvPicPr>
          <p:cNvPr id="6" name="Picture 5" descr="figure_05_10">
            <a:extLst>
              <a:ext uri="{FF2B5EF4-FFF2-40B4-BE49-F238E27FC236}">
                <a16:creationId xmlns:a16="http://schemas.microsoft.com/office/drawing/2014/main" id="{D74EE916-415D-0548-94A6-913C64E0719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3902" b="19257"/>
          <a:stretch/>
        </p:blipFill>
        <p:spPr bwMode="auto">
          <a:xfrm>
            <a:off x="461596" y="2878433"/>
            <a:ext cx="3635619" cy="329774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976572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Hemoglobin undergoes a structural change on O</a:t>
            </a:r>
            <a:r>
              <a:rPr lang="en-US" sz="3600" baseline="-25000" dirty="0"/>
              <a:t>2</a:t>
            </a:r>
            <a:r>
              <a:rPr lang="en-US" sz="3600" dirty="0"/>
              <a:t> binding</a:t>
            </a:r>
          </a:p>
        </p:txBody>
      </p:sp>
      <p:pic>
        <p:nvPicPr>
          <p:cNvPr id="3" name="Picture 2" descr="figure_05_10"/>
          <p:cNvPicPr>
            <a:picLocks noChangeAspect="1" noChangeArrowheads="1"/>
          </p:cNvPicPr>
          <p:nvPr/>
        </p:nvPicPr>
        <p:blipFill rotWithShape="1">
          <a:blip r:embed="rId2">
            <a:extLst>
              <a:ext uri="{28A0092B-C50C-407E-A947-70E740481C1C}">
                <a14:useLocalDpi xmlns:a14="http://schemas.microsoft.com/office/drawing/2010/main" val="0"/>
              </a:ext>
            </a:extLst>
          </a:blip>
          <a:srcRect b="11697"/>
          <a:stretch/>
        </p:blipFill>
        <p:spPr bwMode="auto">
          <a:xfrm>
            <a:off x="628650" y="1825183"/>
            <a:ext cx="7886700" cy="360652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TextBox 3"/>
          <p:cNvSpPr txBox="1"/>
          <p:nvPr/>
        </p:nvSpPr>
        <p:spPr>
          <a:xfrm>
            <a:off x="628650" y="5566201"/>
            <a:ext cx="7886700" cy="1015663"/>
          </a:xfrm>
          <a:prstGeom prst="rect">
            <a:avLst/>
          </a:prstGeom>
          <a:noFill/>
        </p:spPr>
        <p:txBody>
          <a:bodyPr wrap="square" rtlCol="0">
            <a:spAutoFit/>
          </a:bodyPr>
          <a:lstStyle/>
          <a:p>
            <a:r>
              <a:rPr lang="en-US" sz="2000" dirty="0"/>
              <a:t>The terms “tense” and “relaxed” were originally coined because the T state is stabilized by a greater number of ion pairs at the </a:t>
            </a:r>
            <a:r>
              <a:rPr lang="en-US" sz="2000" dirty="0">
                <a:latin typeface="Symbol" charset="2"/>
                <a:ea typeface="Symbol" charset="2"/>
                <a:cs typeface="Symbol" charset="2"/>
              </a:rPr>
              <a:t>a</a:t>
            </a:r>
            <a:r>
              <a:rPr lang="en-US" sz="2000" dirty="0"/>
              <a:t>1-</a:t>
            </a:r>
            <a:r>
              <a:rPr lang="en-US" sz="2000" dirty="0">
                <a:latin typeface="Symbol" charset="2"/>
                <a:ea typeface="Symbol" charset="2"/>
                <a:cs typeface="Symbol" charset="2"/>
              </a:rPr>
              <a:t>b</a:t>
            </a:r>
            <a:r>
              <a:rPr lang="en-US" sz="2000" dirty="0"/>
              <a:t>2 and </a:t>
            </a:r>
            <a:r>
              <a:rPr lang="en-US" sz="2000" dirty="0">
                <a:latin typeface="Symbol" charset="2"/>
                <a:ea typeface="Symbol" charset="2"/>
                <a:cs typeface="Symbol" charset="2"/>
              </a:rPr>
              <a:t>a</a:t>
            </a:r>
            <a:r>
              <a:rPr lang="en-US" sz="2000" dirty="0"/>
              <a:t>2-</a:t>
            </a:r>
            <a:r>
              <a:rPr lang="en-US" sz="2000" dirty="0">
                <a:latin typeface="Symbol" charset="2"/>
                <a:ea typeface="Symbol" charset="2"/>
                <a:cs typeface="Symbol" charset="2"/>
              </a:rPr>
              <a:t>b</a:t>
            </a:r>
            <a:r>
              <a:rPr lang="en-US" sz="2000" dirty="0"/>
              <a:t>1 interfaces than are present in the R state. </a:t>
            </a:r>
          </a:p>
        </p:txBody>
      </p:sp>
      <p:sp>
        <p:nvSpPr>
          <p:cNvPr id="5" name="TextBox 4"/>
          <p:cNvSpPr txBox="1"/>
          <p:nvPr/>
        </p:nvSpPr>
        <p:spPr>
          <a:xfrm>
            <a:off x="2885090" y="5122925"/>
            <a:ext cx="1853136" cy="369332"/>
          </a:xfrm>
          <a:prstGeom prst="rect">
            <a:avLst/>
          </a:prstGeom>
          <a:noFill/>
        </p:spPr>
        <p:txBody>
          <a:bodyPr wrap="none" rtlCol="0">
            <a:spAutoFit/>
          </a:bodyPr>
          <a:lstStyle/>
          <a:p>
            <a:r>
              <a:rPr lang="en-US" b="1" dirty="0">
                <a:latin typeface="Arial Black" charset="0"/>
                <a:ea typeface="Arial Black" charset="0"/>
                <a:cs typeface="Arial Black" charset="0"/>
              </a:rPr>
              <a:t>(Low affinity)</a:t>
            </a:r>
          </a:p>
        </p:txBody>
      </p:sp>
      <p:sp>
        <p:nvSpPr>
          <p:cNvPr id="6" name="TextBox 5"/>
          <p:cNvSpPr txBox="1"/>
          <p:nvPr/>
        </p:nvSpPr>
        <p:spPr>
          <a:xfrm>
            <a:off x="6900043" y="5122925"/>
            <a:ext cx="1908599" cy="369332"/>
          </a:xfrm>
          <a:prstGeom prst="rect">
            <a:avLst/>
          </a:prstGeom>
          <a:noFill/>
        </p:spPr>
        <p:txBody>
          <a:bodyPr wrap="none" rtlCol="0">
            <a:spAutoFit/>
          </a:bodyPr>
          <a:lstStyle/>
          <a:p>
            <a:r>
              <a:rPr lang="en-US" b="1" dirty="0">
                <a:latin typeface="Arial Black" charset="0"/>
                <a:ea typeface="Arial Black" charset="0"/>
                <a:cs typeface="Arial Black" charset="0"/>
              </a:rPr>
              <a:t>(High affinity)</a:t>
            </a:r>
          </a:p>
        </p:txBody>
      </p:sp>
    </p:spTree>
    <p:extLst>
      <p:ext uri="{BB962C8B-B14F-4D97-AF65-F5344CB8AC3E}">
        <p14:creationId xmlns:p14="http://schemas.microsoft.com/office/powerpoint/2010/main" val="3405183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20650" y="151576"/>
            <a:ext cx="8902700" cy="1168400"/>
          </a:xfrm>
        </p:spPr>
        <p:txBody>
          <a:bodyPr>
            <a:noAutofit/>
          </a:bodyPr>
          <a:lstStyle/>
          <a:p>
            <a:r>
              <a:rPr lang="en-US" sz="5000" dirty="0">
                <a:latin typeface="Arial Rounded MT Bold"/>
                <a:cs typeface="Arial Rounded MT Bold"/>
              </a:rPr>
              <a:t>Myoglobin and Hemoglobin</a:t>
            </a:r>
          </a:p>
        </p:txBody>
      </p:sp>
      <p:pic>
        <p:nvPicPr>
          <p:cNvPr id="7" name="Content Placeholder 6" descr="7125192_f520.jpg"/>
          <p:cNvPicPr>
            <a:picLocks noGrp="1" noChangeAspect="1"/>
          </p:cNvPicPr>
          <p:nvPr>
            <p:ph idx="1"/>
          </p:nvPr>
        </p:nvPicPr>
        <p:blipFill>
          <a:blip r:embed="rId3">
            <a:extLst>
              <a:ext uri="{28A0092B-C50C-407E-A947-70E740481C1C}">
                <a14:useLocalDpi xmlns:a14="http://schemas.microsoft.com/office/drawing/2010/main" val="0"/>
              </a:ext>
            </a:extLst>
          </a:blip>
          <a:srcRect t="-1808" b="-1808"/>
          <a:stretch>
            <a:fillRect/>
          </a:stretch>
        </p:blipFill>
        <p:spPr/>
      </p:pic>
    </p:spTree>
    <p:extLst>
      <p:ext uri="{BB962C8B-B14F-4D97-AF65-F5344CB8AC3E}">
        <p14:creationId xmlns:p14="http://schemas.microsoft.com/office/powerpoint/2010/main" val="19597187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Binding of O</a:t>
            </a:r>
            <a:r>
              <a:rPr lang="en-US" sz="3600" baseline="-25000" dirty="0"/>
              <a:t>2</a:t>
            </a:r>
            <a:r>
              <a:rPr lang="en-US" sz="3600" dirty="0"/>
              <a:t> causes the </a:t>
            </a:r>
            <a:r>
              <a:rPr lang="en-US" sz="3600" dirty="0" err="1"/>
              <a:t>heme</a:t>
            </a:r>
            <a:r>
              <a:rPr lang="en-US" sz="3600" dirty="0"/>
              <a:t> to assume a more planar conformation</a:t>
            </a:r>
          </a:p>
        </p:txBody>
      </p:sp>
      <p:pic>
        <p:nvPicPr>
          <p:cNvPr id="4" name="Content Placeholder 3" descr="Iron-binding.jpg"/>
          <p:cNvPicPr>
            <a:picLocks noGrp="1" noChangeAspect="1"/>
          </p:cNvPicPr>
          <p:nvPr>
            <p:ph idx="1"/>
          </p:nvPr>
        </p:nvPicPr>
        <p:blipFill rotWithShape="1">
          <a:blip r:embed="rId2"/>
          <a:srcRect t="1269" b="12267"/>
          <a:stretch/>
        </p:blipFill>
        <p:spPr>
          <a:xfrm>
            <a:off x="628650" y="1825625"/>
            <a:ext cx="7886700" cy="3860280"/>
          </a:xfrm>
        </p:spPr>
      </p:pic>
    </p:spTree>
    <p:extLst>
      <p:ext uri="{BB962C8B-B14F-4D97-AF65-F5344CB8AC3E}">
        <p14:creationId xmlns:p14="http://schemas.microsoft.com/office/powerpoint/2010/main" val="8873626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x-none" sz="3200" dirty="0">
                <a:ea typeface="MS PGothic" charset="-128"/>
              </a:rPr>
              <a:t>The shift in the position of helix F when heme binds O</a:t>
            </a:r>
            <a:r>
              <a:rPr lang="en-US" altLang="x-none" sz="3200" baseline="-25000" dirty="0">
                <a:ea typeface="MS PGothic" charset="-128"/>
              </a:rPr>
              <a:t>2</a:t>
            </a:r>
            <a:r>
              <a:rPr lang="en-US" altLang="x-none" sz="3200" dirty="0">
                <a:ea typeface="MS PGothic" charset="-128"/>
              </a:rPr>
              <a:t> triggers the T </a:t>
            </a:r>
            <a:r>
              <a:rPr lang="ga-IE" altLang="x-none" sz="3200" dirty="0">
                <a:latin typeface="Symbol" charset="2"/>
                <a:ea typeface="MS PGothic" charset="-128"/>
                <a:sym typeface="Symbol" charset="2"/>
              </a:rPr>
              <a:t>→</a:t>
            </a:r>
            <a:r>
              <a:rPr lang="en-US" altLang="x-none" sz="3200" dirty="0">
                <a:ea typeface="MS PGothic" charset="-128"/>
              </a:rPr>
              <a:t> R transition</a:t>
            </a:r>
          </a:p>
        </p:txBody>
      </p:sp>
      <p:pic>
        <p:nvPicPr>
          <p:cNvPr id="3" name="Picture 2" descr="figure_05_11"/>
          <p:cNvPicPr>
            <a:picLocks noChangeAspect="1" noChangeArrowheads="1"/>
          </p:cNvPicPr>
          <p:nvPr/>
        </p:nvPicPr>
        <p:blipFill rotWithShape="1">
          <a:blip r:embed="rId3">
            <a:extLst>
              <a:ext uri="{28A0092B-C50C-407E-A947-70E740481C1C}">
                <a14:useLocalDpi xmlns:a14="http://schemas.microsoft.com/office/drawing/2010/main" val="0"/>
              </a:ext>
            </a:extLst>
          </a:blip>
          <a:srcRect b="11008"/>
          <a:stretch/>
        </p:blipFill>
        <p:spPr bwMode="auto">
          <a:xfrm>
            <a:off x="2670289" y="1625419"/>
            <a:ext cx="3803421" cy="205262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5" name="Picture 4" descr="figure_05_10"/>
          <p:cNvPicPr>
            <a:picLocks noChangeAspect="1" noChangeArrowheads="1"/>
          </p:cNvPicPr>
          <p:nvPr/>
        </p:nvPicPr>
        <p:blipFill rotWithShape="1">
          <a:blip r:embed="rId4">
            <a:extLst>
              <a:ext uri="{28A0092B-C50C-407E-A947-70E740481C1C}">
                <a14:useLocalDpi xmlns:a14="http://schemas.microsoft.com/office/drawing/2010/main" val="0"/>
              </a:ext>
            </a:extLst>
          </a:blip>
          <a:srcRect b="11697"/>
          <a:stretch/>
        </p:blipFill>
        <p:spPr bwMode="auto">
          <a:xfrm>
            <a:off x="1266114" y="3765596"/>
            <a:ext cx="6611770" cy="30235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104488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274637"/>
            <a:ext cx="7886700" cy="1325563"/>
          </a:xfrm>
        </p:spPr>
        <p:txBody>
          <a:bodyPr>
            <a:normAutofit/>
          </a:bodyPr>
          <a:lstStyle/>
          <a:p>
            <a:r>
              <a:rPr lang="en-US" sz="3200" dirty="0"/>
              <a:t>A small movement triggers a large conformational change</a:t>
            </a:r>
          </a:p>
        </p:txBody>
      </p:sp>
      <p:pic>
        <p:nvPicPr>
          <p:cNvPr id="4" name="Content Placeholder 3" descr="Hemoglobin-2.jpg"/>
          <p:cNvPicPr>
            <a:picLocks noGrp="1" noChangeAspect="1"/>
          </p:cNvPicPr>
          <p:nvPr>
            <p:ph idx="1"/>
          </p:nvPr>
        </p:nvPicPr>
        <p:blipFill>
          <a:blip r:embed="rId2"/>
          <a:srcRect l="-49464" r="-49464"/>
          <a:stretch>
            <a:fillRect/>
          </a:stretch>
        </p:blipFill>
        <p:spPr>
          <a:xfrm>
            <a:off x="0" y="1600200"/>
            <a:ext cx="8974890" cy="4935844"/>
          </a:xfrm>
        </p:spPr>
      </p:pic>
    </p:spTree>
    <p:extLst>
      <p:ext uri="{BB962C8B-B14F-4D97-AF65-F5344CB8AC3E}">
        <p14:creationId xmlns:p14="http://schemas.microsoft.com/office/powerpoint/2010/main" val="17784037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a:bodyPr>
          <a:lstStyle/>
          <a:p>
            <a:r>
              <a:rPr lang="en-US" sz="4000" dirty="0"/>
              <a:t>Cooperativity</a:t>
            </a:r>
          </a:p>
        </p:txBody>
      </p:sp>
      <p:pic>
        <p:nvPicPr>
          <p:cNvPr id="6" name="Picture 2" descr="figure_05_13"/>
          <p:cNvPicPr>
            <a:picLocks noChangeAspect="1" noChangeArrowheads="1"/>
          </p:cNvPicPr>
          <p:nvPr/>
        </p:nvPicPr>
        <p:blipFill rotWithShape="1">
          <a:blip r:embed="rId2">
            <a:extLst>
              <a:ext uri="{28A0092B-C50C-407E-A947-70E740481C1C}">
                <a14:useLocalDpi xmlns:a14="http://schemas.microsoft.com/office/drawing/2010/main" val="0"/>
              </a:ext>
            </a:extLst>
          </a:blip>
          <a:srcRect b="7160"/>
          <a:stretch/>
        </p:blipFill>
        <p:spPr bwMode="auto">
          <a:xfrm>
            <a:off x="3871608" y="192629"/>
            <a:ext cx="5032848" cy="658545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242708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2" name="矩形 9"/>
          <p:cNvSpPr>
            <a:spLocks noChangeArrowheads="1"/>
          </p:cNvSpPr>
          <p:nvPr/>
        </p:nvSpPr>
        <p:spPr bwMode="auto">
          <a:xfrm>
            <a:off x="628650" y="4811962"/>
            <a:ext cx="5351955" cy="1015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sz="2400">
                <a:solidFill>
                  <a:schemeClr val="tx1"/>
                </a:solidFill>
                <a:latin typeface="Times New Roman" charset="0"/>
                <a:ea typeface="宋体" charset="0"/>
              </a:defRPr>
            </a:lvl1pPr>
            <a:lvl2pPr eaLnBrk="0" hangingPunct="0">
              <a:defRPr sz="2400">
                <a:solidFill>
                  <a:schemeClr val="tx1"/>
                </a:solidFill>
                <a:latin typeface="Times New Roman" charset="0"/>
                <a:ea typeface="宋体" charset="0"/>
              </a:defRPr>
            </a:lvl2pPr>
            <a:lvl3pPr marL="1143000" indent="-228600" eaLnBrk="0" hangingPunct="0">
              <a:defRPr sz="2400">
                <a:solidFill>
                  <a:schemeClr val="tx1"/>
                </a:solidFill>
                <a:latin typeface="Times New Roman" charset="0"/>
                <a:ea typeface="宋体" charset="0"/>
              </a:defRPr>
            </a:lvl3pPr>
            <a:lvl4pPr marL="1600200" indent="-228600" eaLnBrk="0" hangingPunct="0">
              <a:defRPr sz="2400">
                <a:solidFill>
                  <a:schemeClr val="tx1"/>
                </a:solidFill>
                <a:latin typeface="Times New Roman" charset="0"/>
                <a:ea typeface="宋体" charset="0"/>
              </a:defRPr>
            </a:lvl4pPr>
            <a:lvl5pPr marL="2057400" indent="-228600" eaLnBrk="0" hangingPunct="0">
              <a:defRPr sz="2400">
                <a:solidFill>
                  <a:schemeClr val="tx1"/>
                </a:solidFill>
                <a:latin typeface="Times New Roman" charset="0"/>
                <a:ea typeface="宋体"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宋体"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宋体"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宋体"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宋体" charset="0"/>
              </a:defRPr>
            </a:lvl9pPr>
          </a:lstStyle>
          <a:p>
            <a:pPr eaLnBrk="1" fontAlgn="base" hangingPunct="1">
              <a:spcBef>
                <a:spcPct val="0"/>
              </a:spcBef>
              <a:spcAft>
                <a:spcPct val="0"/>
              </a:spcAft>
              <a:buFont typeface="Arial" charset="0"/>
              <a:buNone/>
            </a:pPr>
            <a:r>
              <a:rPr lang="en-US" altLang="zh-CN" sz="2000" i="1" dirty="0" err="1">
                <a:solidFill>
                  <a:srgbClr val="000000"/>
                </a:solidFill>
                <a:latin typeface="Calibri" charset="0"/>
                <a:ea typeface="Calibri" charset="0"/>
                <a:cs typeface="Calibri" charset="0"/>
              </a:rPr>
              <a:t>n</a:t>
            </a:r>
            <a:r>
              <a:rPr lang="en-US" altLang="zh-CN" sz="2000" baseline="-25000" dirty="0" err="1">
                <a:solidFill>
                  <a:srgbClr val="000000"/>
                </a:solidFill>
                <a:latin typeface="Calibri" charset="0"/>
                <a:ea typeface="Calibri" charset="0"/>
                <a:cs typeface="Calibri" charset="0"/>
              </a:rPr>
              <a:t>H</a:t>
            </a:r>
            <a:r>
              <a:rPr lang="en-US" altLang="zh-CN" sz="2000" dirty="0">
                <a:solidFill>
                  <a:srgbClr val="000000"/>
                </a:solidFill>
                <a:latin typeface="Calibri" charset="0"/>
                <a:ea typeface="Calibri" charset="0"/>
                <a:cs typeface="Calibri" charset="0"/>
              </a:rPr>
              <a:t> = 1, the binding is not cooperative;</a:t>
            </a:r>
          </a:p>
          <a:p>
            <a:pPr eaLnBrk="1" fontAlgn="base" hangingPunct="1">
              <a:spcBef>
                <a:spcPct val="0"/>
              </a:spcBef>
              <a:spcAft>
                <a:spcPct val="0"/>
              </a:spcAft>
              <a:buFont typeface="Arial" charset="0"/>
              <a:buNone/>
            </a:pPr>
            <a:r>
              <a:rPr lang="en-US" altLang="zh-CN" sz="2000" dirty="0">
                <a:solidFill>
                  <a:srgbClr val="000000"/>
                </a:solidFill>
                <a:latin typeface="Calibri" charset="0"/>
                <a:ea typeface="Calibri" charset="0"/>
                <a:cs typeface="Calibri" charset="0"/>
              </a:rPr>
              <a:t>When </a:t>
            </a:r>
            <a:r>
              <a:rPr lang="en-US" altLang="zh-CN" sz="2000" i="1" dirty="0" err="1">
                <a:solidFill>
                  <a:srgbClr val="000000"/>
                </a:solidFill>
                <a:latin typeface="Calibri" charset="0"/>
                <a:ea typeface="Calibri" charset="0"/>
                <a:cs typeface="Calibri" charset="0"/>
              </a:rPr>
              <a:t>n</a:t>
            </a:r>
            <a:r>
              <a:rPr lang="en-US" altLang="zh-CN" sz="2000" baseline="-25000" dirty="0" err="1">
                <a:solidFill>
                  <a:srgbClr val="000000"/>
                </a:solidFill>
                <a:latin typeface="Calibri" charset="0"/>
                <a:ea typeface="Calibri" charset="0"/>
                <a:cs typeface="Calibri" charset="0"/>
              </a:rPr>
              <a:t>H</a:t>
            </a:r>
            <a:r>
              <a:rPr lang="en-US" altLang="zh-CN" sz="2000" dirty="0">
                <a:solidFill>
                  <a:srgbClr val="000000"/>
                </a:solidFill>
                <a:latin typeface="Calibri" charset="0"/>
                <a:ea typeface="Calibri" charset="0"/>
                <a:cs typeface="Calibri" charset="0"/>
              </a:rPr>
              <a:t> &gt;1, the binding is positively cooperative;</a:t>
            </a:r>
          </a:p>
          <a:p>
            <a:pPr eaLnBrk="1" fontAlgn="base" hangingPunct="1">
              <a:spcBef>
                <a:spcPct val="0"/>
              </a:spcBef>
              <a:spcAft>
                <a:spcPct val="0"/>
              </a:spcAft>
              <a:buFont typeface="Arial" charset="0"/>
              <a:buNone/>
            </a:pPr>
            <a:r>
              <a:rPr lang="en-US" altLang="zh-CN" sz="2000" dirty="0">
                <a:solidFill>
                  <a:srgbClr val="000000"/>
                </a:solidFill>
                <a:latin typeface="Calibri" charset="0"/>
                <a:ea typeface="Calibri" charset="0"/>
                <a:cs typeface="Calibri" charset="0"/>
              </a:rPr>
              <a:t>When </a:t>
            </a:r>
            <a:r>
              <a:rPr lang="en-US" altLang="zh-CN" sz="2000" i="1" dirty="0" err="1">
                <a:solidFill>
                  <a:srgbClr val="000000"/>
                </a:solidFill>
                <a:latin typeface="Calibri" charset="0"/>
                <a:ea typeface="Calibri" charset="0"/>
                <a:cs typeface="Calibri" charset="0"/>
              </a:rPr>
              <a:t>n</a:t>
            </a:r>
            <a:r>
              <a:rPr lang="en-US" altLang="zh-CN" sz="2000" baseline="-25000" dirty="0" err="1">
                <a:solidFill>
                  <a:srgbClr val="000000"/>
                </a:solidFill>
                <a:latin typeface="Calibri" charset="0"/>
                <a:ea typeface="Calibri" charset="0"/>
                <a:cs typeface="Calibri" charset="0"/>
              </a:rPr>
              <a:t>H</a:t>
            </a:r>
            <a:r>
              <a:rPr lang="en-US" altLang="zh-CN" sz="2000" dirty="0">
                <a:solidFill>
                  <a:srgbClr val="000000"/>
                </a:solidFill>
                <a:latin typeface="Calibri" charset="0"/>
                <a:ea typeface="Calibri" charset="0"/>
                <a:cs typeface="Calibri" charset="0"/>
              </a:rPr>
              <a:t> &lt;1, the binding is negatively cooperative.                   </a:t>
            </a:r>
            <a:endParaRPr lang="zh-CN" altLang="en-US" sz="2000" dirty="0">
              <a:solidFill>
                <a:srgbClr val="000000"/>
              </a:solidFill>
              <a:latin typeface="Calibri" charset="0"/>
              <a:ea typeface="Calibri" charset="0"/>
              <a:cs typeface="Calibri" charset="0"/>
            </a:endParaRPr>
          </a:p>
        </p:txBody>
      </p:sp>
      <p:sp>
        <p:nvSpPr>
          <p:cNvPr id="14346" name="矩形 14"/>
          <p:cNvSpPr>
            <a:spLocks noChangeArrowheads="1"/>
          </p:cNvSpPr>
          <p:nvPr/>
        </p:nvSpPr>
        <p:spPr bwMode="auto">
          <a:xfrm>
            <a:off x="3495538" y="1822699"/>
            <a:ext cx="4946459" cy="12003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charset="0"/>
                <a:ea typeface="宋体" charset="0"/>
              </a:defRPr>
            </a:lvl1pPr>
            <a:lvl2pPr marL="742950" indent="-285750" eaLnBrk="0" hangingPunct="0">
              <a:defRPr sz="2400">
                <a:solidFill>
                  <a:schemeClr val="tx1"/>
                </a:solidFill>
                <a:latin typeface="Times New Roman" charset="0"/>
                <a:ea typeface="宋体" charset="0"/>
              </a:defRPr>
            </a:lvl2pPr>
            <a:lvl3pPr marL="1143000" indent="-228600" eaLnBrk="0" hangingPunct="0">
              <a:defRPr sz="2400">
                <a:solidFill>
                  <a:schemeClr val="tx1"/>
                </a:solidFill>
                <a:latin typeface="Times New Roman" charset="0"/>
                <a:ea typeface="宋体" charset="0"/>
              </a:defRPr>
            </a:lvl3pPr>
            <a:lvl4pPr marL="1600200" indent="-228600" eaLnBrk="0" hangingPunct="0">
              <a:defRPr sz="2400">
                <a:solidFill>
                  <a:schemeClr val="tx1"/>
                </a:solidFill>
                <a:latin typeface="Times New Roman" charset="0"/>
                <a:ea typeface="宋体" charset="0"/>
              </a:defRPr>
            </a:lvl4pPr>
            <a:lvl5pPr marL="2057400" indent="-228600" eaLnBrk="0" hangingPunct="0">
              <a:defRPr sz="2400">
                <a:solidFill>
                  <a:schemeClr val="tx1"/>
                </a:solidFill>
                <a:latin typeface="Times New Roman" charset="0"/>
                <a:ea typeface="宋体"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宋体"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宋体"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宋体"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宋体" charset="0"/>
              </a:defRPr>
            </a:lvl9pPr>
          </a:lstStyle>
          <a:p>
            <a:pPr fontAlgn="base">
              <a:spcBef>
                <a:spcPct val="0"/>
              </a:spcBef>
              <a:spcAft>
                <a:spcPct val="0"/>
              </a:spcAft>
              <a:buFont typeface="Arial" charset="0"/>
              <a:buNone/>
            </a:pPr>
            <a:r>
              <a:rPr lang="en-US" altLang="zh-CN" sz="1800" dirty="0">
                <a:solidFill>
                  <a:srgbClr val="000000"/>
                </a:solidFill>
                <a:latin typeface="Calibri" charset="0"/>
                <a:ea typeface="Calibri" charset="0"/>
                <a:cs typeface="Calibri" charset="0"/>
              </a:rPr>
              <a:t>The macromolecule is assumed to bind to </a:t>
            </a:r>
            <a:r>
              <a:rPr lang="en-US" altLang="zh-CN" sz="1800" i="1" dirty="0">
                <a:solidFill>
                  <a:srgbClr val="000000"/>
                </a:solidFill>
                <a:latin typeface="Calibri" charset="0"/>
                <a:ea typeface="Calibri" charset="0"/>
                <a:cs typeface="Calibri" charset="0"/>
              </a:rPr>
              <a:t>n</a:t>
            </a:r>
            <a:r>
              <a:rPr lang="en-US" altLang="zh-CN" sz="1800" dirty="0">
                <a:solidFill>
                  <a:srgbClr val="000000"/>
                </a:solidFill>
                <a:latin typeface="Calibri" charset="0"/>
                <a:ea typeface="Calibri" charset="0"/>
                <a:cs typeface="Calibri" charset="0"/>
              </a:rPr>
              <a:t>  ligands </a:t>
            </a:r>
            <a:r>
              <a:rPr lang="en-US" altLang="zh-CN" sz="1800" dirty="0">
                <a:latin typeface="Calibri" charset="0"/>
                <a:ea typeface="MS PGothic" charset="-128"/>
                <a:cs typeface="Calibri" charset="0"/>
              </a:rPr>
              <a:t>simultaneously,</a:t>
            </a:r>
            <a:r>
              <a:rPr lang="en-US" altLang="zh-CN" sz="1800" dirty="0">
                <a:latin typeface="Calibri" charset="0"/>
                <a:ea typeface="Calibri" charset="0"/>
                <a:cs typeface="Calibri" charset="0"/>
              </a:rPr>
              <a:t> with </a:t>
            </a:r>
            <a:r>
              <a:rPr lang="en-US" altLang="zh-CN" sz="1800" dirty="0">
                <a:solidFill>
                  <a:srgbClr val="000000"/>
                </a:solidFill>
                <a:latin typeface="Calibri" charset="0"/>
                <a:ea typeface="Calibri" charset="0"/>
                <a:cs typeface="Calibri" charset="0"/>
              </a:rPr>
              <a:t>no intermediate steps in the binding (an all or none model, which is physically implausible but simplifies things)</a:t>
            </a:r>
          </a:p>
        </p:txBody>
      </p:sp>
      <p:sp>
        <p:nvSpPr>
          <p:cNvPr id="14347" name="矩形 10"/>
          <p:cNvSpPr>
            <a:spLocks noChangeArrowheads="1"/>
          </p:cNvSpPr>
          <p:nvPr/>
        </p:nvSpPr>
        <p:spPr bwMode="auto">
          <a:xfrm>
            <a:off x="4836290" y="3897403"/>
            <a:ext cx="1776897"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Times New Roman" charset="0"/>
                <a:ea typeface="宋体" charset="0"/>
              </a:defRPr>
            </a:lvl1pPr>
            <a:lvl2pPr marL="742950" indent="-285750" eaLnBrk="0" hangingPunct="0">
              <a:defRPr sz="2400">
                <a:solidFill>
                  <a:schemeClr val="tx1"/>
                </a:solidFill>
                <a:latin typeface="Times New Roman" charset="0"/>
                <a:ea typeface="宋体" charset="0"/>
              </a:defRPr>
            </a:lvl2pPr>
            <a:lvl3pPr marL="1143000" indent="-228600" eaLnBrk="0" hangingPunct="0">
              <a:defRPr sz="2400">
                <a:solidFill>
                  <a:schemeClr val="tx1"/>
                </a:solidFill>
                <a:latin typeface="Times New Roman" charset="0"/>
                <a:ea typeface="宋体" charset="0"/>
              </a:defRPr>
            </a:lvl3pPr>
            <a:lvl4pPr marL="1600200" indent="-228600" eaLnBrk="0" hangingPunct="0">
              <a:defRPr sz="2400">
                <a:solidFill>
                  <a:schemeClr val="tx1"/>
                </a:solidFill>
                <a:latin typeface="Times New Roman" charset="0"/>
                <a:ea typeface="宋体" charset="0"/>
              </a:defRPr>
            </a:lvl4pPr>
            <a:lvl5pPr marL="2057400" indent="-228600" eaLnBrk="0" hangingPunct="0">
              <a:defRPr sz="2400">
                <a:solidFill>
                  <a:schemeClr val="tx1"/>
                </a:solidFill>
                <a:latin typeface="Times New Roman" charset="0"/>
                <a:ea typeface="宋体"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宋体"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宋体"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宋体"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宋体" charset="0"/>
              </a:defRPr>
            </a:lvl9pPr>
          </a:lstStyle>
          <a:p>
            <a:pPr eaLnBrk="1" fontAlgn="base" hangingPunct="1">
              <a:spcBef>
                <a:spcPct val="0"/>
              </a:spcBef>
              <a:spcAft>
                <a:spcPct val="0"/>
              </a:spcAft>
              <a:buFont typeface="Arial" charset="0"/>
              <a:buNone/>
            </a:pPr>
            <a:r>
              <a:rPr lang="en-US" altLang="zh-CN" dirty="0">
                <a:solidFill>
                  <a:srgbClr val="0608FF"/>
                </a:solidFill>
                <a:latin typeface="Calibri" charset="0"/>
                <a:ea typeface="MS PGothic" charset="-128"/>
                <a:cs typeface="Calibri" charset="0"/>
              </a:rPr>
              <a:t>Hill equation</a:t>
            </a:r>
            <a:endParaRPr lang="zh-CN" altLang="en-US" dirty="0">
              <a:solidFill>
                <a:srgbClr val="0608FF"/>
              </a:solidFill>
              <a:latin typeface="Calibri" charset="0"/>
              <a:ea typeface="MS PGothic" charset="-128"/>
              <a:cs typeface="Calibri" charset="0"/>
            </a:endParaRPr>
          </a:p>
        </p:txBody>
      </p:sp>
      <p:sp>
        <p:nvSpPr>
          <p:cNvPr id="2" name="Title 1"/>
          <p:cNvSpPr>
            <a:spLocks noGrp="1"/>
          </p:cNvSpPr>
          <p:nvPr>
            <p:ph type="title"/>
          </p:nvPr>
        </p:nvSpPr>
        <p:spPr/>
        <p:txBody>
          <a:bodyPr>
            <a:normAutofit/>
          </a:bodyPr>
          <a:lstStyle/>
          <a:p>
            <a:pPr algn="l"/>
            <a:r>
              <a:rPr lang="en-US" sz="3200" dirty="0"/>
              <a:t>Cooperative ligand binding can be described quantitatively</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3187" y="3608880"/>
            <a:ext cx="1815411" cy="2532367"/>
          </a:xfrm>
          <a:prstGeom prst="rect">
            <a:avLst/>
          </a:prstGeom>
        </p:spPr>
      </p:pic>
      <p:sp>
        <p:nvSpPr>
          <p:cNvPr id="6" name="Rectangle 5"/>
          <p:cNvSpPr/>
          <p:nvPr/>
        </p:nvSpPr>
        <p:spPr>
          <a:xfrm>
            <a:off x="555297" y="6225501"/>
            <a:ext cx="7886700" cy="523220"/>
          </a:xfrm>
          <a:prstGeom prst="rect">
            <a:avLst/>
          </a:prstGeom>
        </p:spPr>
        <p:txBody>
          <a:bodyPr wrap="square">
            <a:spAutoFit/>
          </a:bodyPr>
          <a:lstStyle/>
          <a:p>
            <a:r>
              <a:rPr lang="en-US" altLang="zh-CN" sz="1400" dirty="0"/>
              <a:t>Hill AV.  (1910). "The possible effects of the aggregation of the molecules of </a:t>
            </a:r>
            <a:r>
              <a:rPr lang="en-US" altLang="zh-CN" sz="1400" dirty="0" err="1"/>
              <a:t>hæmoglobin</a:t>
            </a:r>
            <a:r>
              <a:rPr lang="en-US" altLang="zh-CN" sz="1400" dirty="0"/>
              <a:t> on its dissociation curves". </a:t>
            </a:r>
            <a:r>
              <a:rPr lang="en-US" altLang="zh-CN" sz="1400" i="1" dirty="0"/>
              <a:t>J. Physiol</a:t>
            </a:r>
            <a:r>
              <a:rPr lang="en-US" altLang="zh-CN" sz="1400" dirty="0"/>
              <a:t>. 40 (</a:t>
            </a:r>
            <a:r>
              <a:rPr lang="en-US" altLang="zh-CN" sz="1400" dirty="0" err="1"/>
              <a:t>Suppl</a:t>
            </a:r>
            <a:r>
              <a:rPr lang="en-US" altLang="zh-CN" sz="1400" dirty="0"/>
              <a:t>): iv–vii.</a:t>
            </a:r>
          </a:p>
        </p:txBody>
      </p:sp>
      <p:graphicFrame>
        <p:nvGraphicFramePr>
          <p:cNvPr id="12" name="Object 4"/>
          <p:cNvGraphicFramePr>
            <a:graphicFrameLocks noChangeAspect="1"/>
          </p:cNvGraphicFramePr>
          <p:nvPr>
            <p:extLst>
              <p:ext uri="{D42A27DB-BD31-4B8C-83A1-F6EECF244321}">
                <p14:modId xmlns:p14="http://schemas.microsoft.com/office/powerpoint/2010/main" val="923820947"/>
              </p:ext>
            </p:extLst>
          </p:nvPr>
        </p:nvGraphicFramePr>
        <p:xfrm>
          <a:off x="628650" y="1690689"/>
          <a:ext cx="1885950" cy="936625"/>
        </p:xfrm>
        <a:graphic>
          <a:graphicData uri="http://schemas.openxmlformats.org/presentationml/2006/ole">
            <mc:AlternateContent xmlns:mc="http://schemas.openxmlformats.org/markup-compatibility/2006">
              <mc:Choice xmlns:v="urn:schemas-microsoft-com:vml" Requires="v">
                <p:oleObj name="Equation" r:id="rId4" imgW="850531" imgH="418918" progId="Equation.3">
                  <p:embed/>
                </p:oleObj>
              </mc:Choice>
              <mc:Fallback>
                <p:oleObj name="Equation" r:id="rId4" imgW="850531" imgH="418918"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650" y="1690689"/>
                        <a:ext cx="1885950"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13" name="Object 5"/>
          <p:cNvGraphicFramePr>
            <a:graphicFrameLocks noChangeAspect="1"/>
          </p:cNvGraphicFramePr>
          <p:nvPr>
            <p:extLst>
              <p:ext uri="{D42A27DB-BD31-4B8C-83A1-F6EECF244321}">
                <p14:modId xmlns:p14="http://schemas.microsoft.com/office/powerpoint/2010/main" val="351888419"/>
              </p:ext>
            </p:extLst>
          </p:nvPr>
        </p:nvGraphicFramePr>
        <p:xfrm>
          <a:off x="646113" y="2657477"/>
          <a:ext cx="1695450" cy="865187"/>
        </p:xfrm>
        <a:graphic>
          <a:graphicData uri="http://schemas.openxmlformats.org/presentationml/2006/ole">
            <mc:AlternateContent xmlns:mc="http://schemas.openxmlformats.org/markup-compatibility/2006">
              <mc:Choice xmlns:v="urn:schemas-microsoft-com:vml" Requires="v">
                <p:oleObj name="Equation" r:id="rId6" imgW="889000" imgH="457200" progId="Equation.3">
                  <p:embed/>
                </p:oleObj>
              </mc:Choice>
              <mc:Fallback>
                <p:oleObj name="Equation" r:id="rId6" imgW="889000" imgH="457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113" y="2657477"/>
                        <a:ext cx="1695450" cy="865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7" name="Picture 6"/>
          <p:cNvPicPr>
            <a:picLocks noChangeAspect="1"/>
          </p:cNvPicPr>
          <p:nvPr/>
        </p:nvPicPr>
        <p:blipFill>
          <a:blip r:embed="rId8"/>
          <a:stretch>
            <a:fillRect/>
          </a:stretch>
        </p:blipFill>
        <p:spPr>
          <a:xfrm>
            <a:off x="555297" y="3727349"/>
            <a:ext cx="4191000" cy="876300"/>
          </a:xfrm>
          <a:prstGeom prst="rect">
            <a:avLst/>
          </a:prstGeom>
        </p:spPr>
      </p:pic>
    </p:spTree>
    <p:extLst>
      <p:ext uri="{BB962C8B-B14F-4D97-AF65-F5344CB8AC3E}">
        <p14:creationId xmlns:p14="http://schemas.microsoft.com/office/powerpoint/2010/main" val="17882270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Hill plots for O</a:t>
            </a:r>
            <a:r>
              <a:rPr lang="en-US" sz="3200" baseline="-25000" dirty="0"/>
              <a:t>2</a:t>
            </a:r>
            <a:r>
              <a:rPr lang="en-US" sz="3200" dirty="0"/>
              <a:t> binding to myoglobin and hemoglobin</a:t>
            </a:r>
          </a:p>
        </p:txBody>
      </p:sp>
      <p:pic>
        <p:nvPicPr>
          <p:cNvPr id="10" name="Picture 2" descr="figure_05_14"/>
          <p:cNvPicPr>
            <a:picLocks noChangeAspect="1" noChangeArrowheads="1"/>
          </p:cNvPicPr>
          <p:nvPr/>
        </p:nvPicPr>
        <p:blipFill rotWithShape="1">
          <a:blip r:embed="rId2">
            <a:extLst>
              <a:ext uri="{28A0092B-C50C-407E-A947-70E740481C1C}">
                <a14:useLocalDpi xmlns:a14="http://schemas.microsoft.com/office/drawing/2010/main" val="0"/>
              </a:ext>
            </a:extLst>
          </a:blip>
          <a:srcRect b="8109"/>
          <a:stretch/>
        </p:blipFill>
        <p:spPr bwMode="auto">
          <a:xfrm>
            <a:off x="628650" y="1690689"/>
            <a:ext cx="5291703" cy="504580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30797084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dirty="0"/>
              <a:t>Cooperativity is a case of allosteric regulation</a:t>
            </a:r>
          </a:p>
        </p:txBody>
      </p:sp>
      <p:sp>
        <p:nvSpPr>
          <p:cNvPr id="3" name="Content Placeholder 2"/>
          <p:cNvSpPr txBox="1">
            <a:spLocks/>
          </p:cNvSpPr>
          <p:nvPr/>
        </p:nvSpPr>
        <p:spPr>
          <a:xfrm>
            <a:off x="628650" y="1846332"/>
            <a:ext cx="7886700" cy="50292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altLang="x-none" sz="2400" dirty="0">
                <a:latin typeface="Calibri" charset="0"/>
                <a:ea typeface="MS PGothic" charset="-128"/>
                <a:cs typeface="Calibri" charset="0"/>
              </a:rPr>
              <a:t>Allosteric protein</a:t>
            </a:r>
          </a:p>
          <a:p>
            <a:pPr lvl="1">
              <a:lnSpc>
                <a:spcPct val="100000"/>
              </a:lnSpc>
            </a:pPr>
            <a:r>
              <a:rPr lang="en-US" altLang="x-none" sz="2000" dirty="0">
                <a:latin typeface="Calibri" charset="0"/>
                <a:ea typeface="MS PGothic" charset="-128"/>
                <a:cs typeface="Calibri" charset="0"/>
              </a:rPr>
              <a:t>Binding of a ligand to one site affects the binding properties of a different site on the same protein.</a:t>
            </a:r>
          </a:p>
          <a:p>
            <a:pPr lvl="1">
              <a:lnSpc>
                <a:spcPct val="100000"/>
              </a:lnSpc>
            </a:pPr>
            <a:r>
              <a:rPr lang="en-US" sz="2000" dirty="0">
                <a:solidFill>
                  <a:prstClr val="black"/>
                </a:solidFill>
              </a:rPr>
              <a:t>The term </a:t>
            </a:r>
            <a:r>
              <a:rPr lang="en-US" sz="2000" dirty="0" err="1">
                <a:solidFill>
                  <a:prstClr val="black"/>
                </a:solidFill>
              </a:rPr>
              <a:t>allostery</a:t>
            </a:r>
            <a:r>
              <a:rPr lang="en-US" sz="2000" dirty="0">
                <a:solidFill>
                  <a:prstClr val="black"/>
                </a:solidFill>
              </a:rPr>
              <a:t> comes from the Greek </a:t>
            </a:r>
            <a:r>
              <a:rPr lang="en-US" sz="2000" dirty="0" err="1">
                <a:solidFill>
                  <a:prstClr val="black"/>
                </a:solidFill>
              </a:rPr>
              <a:t>allos</a:t>
            </a:r>
            <a:r>
              <a:rPr lang="en-US" sz="2000" dirty="0">
                <a:solidFill>
                  <a:prstClr val="black"/>
                </a:solidFill>
              </a:rPr>
              <a:t> (</a:t>
            </a:r>
            <a:r>
              <a:rPr lang="en-US" sz="2000" dirty="0" err="1">
                <a:solidFill>
                  <a:prstClr val="black"/>
                </a:solidFill>
                <a:latin typeface="Symbol" charset="2"/>
                <a:ea typeface="Symbol" charset="2"/>
                <a:cs typeface="Symbol" charset="2"/>
              </a:rPr>
              <a:t>ἄλλος</a:t>
            </a:r>
            <a:r>
              <a:rPr lang="en-US" sz="2000" dirty="0">
                <a:solidFill>
                  <a:prstClr val="black"/>
                </a:solidFill>
              </a:rPr>
              <a:t>), "other," and stereos(</a:t>
            </a:r>
            <a:r>
              <a:rPr lang="en-US" sz="2000" dirty="0" err="1">
                <a:solidFill>
                  <a:prstClr val="black"/>
                </a:solidFill>
                <a:latin typeface="Symbol" charset="2"/>
                <a:ea typeface="Symbol" charset="2"/>
                <a:cs typeface="Symbol" charset="2"/>
              </a:rPr>
              <a:t>στερεὀς</a:t>
            </a:r>
            <a:r>
              <a:rPr lang="en-US" sz="2000" dirty="0">
                <a:solidFill>
                  <a:prstClr val="black"/>
                </a:solidFill>
              </a:rPr>
              <a:t>), "solid or shape”--the regulatory site of an allosteric protein is physically distinct from its active site.</a:t>
            </a:r>
            <a:endParaRPr lang="en-US" altLang="x-none" sz="2000" dirty="0">
              <a:latin typeface="Calibri" charset="0"/>
              <a:ea typeface="MS PGothic" charset="-128"/>
              <a:cs typeface="Calibri" charset="0"/>
            </a:endParaRPr>
          </a:p>
          <a:p>
            <a:pPr lvl="1">
              <a:lnSpc>
                <a:spcPct val="100000"/>
              </a:lnSpc>
            </a:pPr>
            <a:r>
              <a:rPr lang="en-US" altLang="x-none" sz="2000" dirty="0">
                <a:latin typeface="Calibri" charset="0"/>
                <a:ea typeface="MS PGothic" charset="-128"/>
                <a:cs typeface="Calibri" charset="0"/>
              </a:rPr>
              <a:t>can be positive or negative</a:t>
            </a:r>
          </a:p>
          <a:p>
            <a:pPr lvl="1">
              <a:lnSpc>
                <a:spcPct val="100000"/>
              </a:lnSpc>
            </a:pPr>
            <a:r>
              <a:rPr lang="en-US" altLang="x-none" sz="2000" dirty="0" err="1">
                <a:latin typeface="Calibri" charset="0"/>
                <a:ea typeface="MS PGothic" charset="-128"/>
                <a:cs typeface="Calibri" charset="0"/>
              </a:rPr>
              <a:t>homotropic</a:t>
            </a:r>
            <a:r>
              <a:rPr lang="en-US" altLang="x-none" sz="2000" dirty="0">
                <a:latin typeface="Calibri" charset="0"/>
                <a:ea typeface="MS PGothic" charset="-128"/>
                <a:cs typeface="Calibri" charset="0"/>
              </a:rPr>
              <a:t> </a:t>
            </a:r>
          </a:p>
          <a:p>
            <a:pPr lvl="2">
              <a:lnSpc>
                <a:spcPct val="100000"/>
              </a:lnSpc>
            </a:pPr>
            <a:r>
              <a:rPr lang="en-US" altLang="x-none" dirty="0">
                <a:latin typeface="Calibri" charset="0"/>
                <a:ea typeface="MS PGothic" charset="-128"/>
                <a:cs typeface="Calibri" charset="0"/>
              </a:rPr>
              <a:t>The normal ligand of the protein is the allosteric regulator.</a:t>
            </a:r>
          </a:p>
          <a:p>
            <a:pPr lvl="1">
              <a:lnSpc>
                <a:spcPct val="100000"/>
              </a:lnSpc>
            </a:pPr>
            <a:r>
              <a:rPr lang="en-US" altLang="x-none" sz="2000" dirty="0" err="1">
                <a:latin typeface="Calibri" charset="0"/>
                <a:ea typeface="MS PGothic" charset="-128"/>
                <a:cs typeface="Calibri" charset="0"/>
              </a:rPr>
              <a:t>heterotropic</a:t>
            </a:r>
            <a:endParaRPr lang="en-US" altLang="x-none" sz="2000" dirty="0">
              <a:latin typeface="Calibri" charset="0"/>
              <a:ea typeface="MS PGothic" charset="-128"/>
              <a:cs typeface="Calibri" charset="0"/>
            </a:endParaRPr>
          </a:p>
          <a:p>
            <a:pPr lvl="2">
              <a:lnSpc>
                <a:spcPct val="100000"/>
              </a:lnSpc>
            </a:pPr>
            <a:r>
              <a:rPr lang="en-US" altLang="x-none" dirty="0">
                <a:latin typeface="Calibri" charset="0"/>
                <a:ea typeface="MS PGothic" charset="-128"/>
                <a:cs typeface="Calibri" charset="0"/>
              </a:rPr>
              <a:t>A different ligand affects binding of the normal ligand.</a:t>
            </a:r>
          </a:p>
          <a:p>
            <a:pPr>
              <a:lnSpc>
                <a:spcPct val="100000"/>
              </a:lnSpc>
            </a:pPr>
            <a:r>
              <a:rPr lang="en-US" altLang="x-none" sz="2400" dirty="0">
                <a:latin typeface="Calibri" charset="0"/>
                <a:ea typeface="MS PGothic" charset="-128"/>
                <a:cs typeface="Calibri" charset="0"/>
              </a:rPr>
              <a:t>Cooperativity = positive </a:t>
            </a:r>
            <a:r>
              <a:rPr lang="en-US" altLang="x-none" sz="2400" dirty="0" err="1">
                <a:latin typeface="Calibri" charset="0"/>
                <a:ea typeface="MS PGothic" charset="-128"/>
                <a:cs typeface="Calibri" charset="0"/>
              </a:rPr>
              <a:t>homotropic</a:t>
            </a:r>
            <a:r>
              <a:rPr lang="en-US" altLang="x-none" sz="2400" dirty="0">
                <a:latin typeface="Calibri" charset="0"/>
                <a:ea typeface="MS PGothic" charset="-128"/>
                <a:cs typeface="Calibri" charset="0"/>
              </a:rPr>
              <a:t> regulation</a:t>
            </a:r>
          </a:p>
        </p:txBody>
      </p:sp>
    </p:spTree>
    <p:extLst>
      <p:ext uri="{BB962C8B-B14F-4D97-AF65-F5344CB8AC3E}">
        <p14:creationId xmlns:p14="http://schemas.microsoft.com/office/powerpoint/2010/main" val="9882241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solidFill>
                  <a:prstClr val="black"/>
                </a:solidFill>
              </a:rPr>
              <a:t>The Bohr effect: </a:t>
            </a:r>
            <a:r>
              <a:rPr lang="en-US" sz="3200" dirty="0"/>
              <a:t>O</a:t>
            </a:r>
            <a:r>
              <a:rPr lang="en-US" sz="3200" baseline="-25000" dirty="0"/>
              <a:t>2</a:t>
            </a:r>
            <a:r>
              <a:rPr lang="en-US" sz="3200" dirty="0"/>
              <a:t> binding to </a:t>
            </a:r>
            <a:r>
              <a:rPr lang="en-US" sz="3200" dirty="0" err="1"/>
              <a:t>Hb</a:t>
            </a:r>
            <a:r>
              <a:rPr lang="en-US" sz="3200" dirty="0"/>
              <a:t> is regulated by H</a:t>
            </a:r>
            <a:r>
              <a:rPr lang="en-US" sz="3200" baseline="30000" dirty="0"/>
              <a:t>+</a:t>
            </a:r>
            <a:r>
              <a:rPr lang="en-US" sz="3200" dirty="0"/>
              <a:t> and CO</a:t>
            </a:r>
            <a:r>
              <a:rPr lang="en-US" sz="3200" baseline="-25000" dirty="0"/>
              <a:t>2</a:t>
            </a:r>
          </a:p>
        </p:txBody>
      </p:sp>
      <p:sp>
        <p:nvSpPr>
          <p:cNvPr id="5" name="Rectangle 4"/>
          <p:cNvSpPr/>
          <p:nvPr/>
        </p:nvSpPr>
        <p:spPr>
          <a:xfrm>
            <a:off x="628650" y="2913141"/>
            <a:ext cx="4145102" cy="2246769"/>
          </a:xfrm>
          <a:prstGeom prst="rect">
            <a:avLst/>
          </a:prstGeom>
        </p:spPr>
        <p:txBody>
          <a:bodyPr wrap="square">
            <a:spAutoFit/>
          </a:bodyPr>
          <a:lstStyle/>
          <a:p>
            <a:r>
              <a:rPr lang="en-US" sz="2000" dirty="0">
                <a:solidFill>
                  <a:prstClr val="black"/>
                </a:solidFill>
              </a:rPr>
              <a:t>The Bohr effect is a physiological phenomenon first described in 1904 by the Danish physiologist Christian Bohr, stating that hemoglobin's oxygen binding affinity is inversely related both to acidity and to the concentration of carbon dioxide.</a:t>
            </a:r>
          </a:p>
        </p:txBody>
      </p:sp>
      <p:pic>
        <p:nvPicPr>
          <p:cNvPr id="6" name="Picture 5" descr="figure_07_22.jpg">
            <a:extLst>
              <a:ext uri="{FF2B5EF4-FFF2-40B4-BE49-F238E27FC236}">
                <a16:creationId xmlns:a16="http://schemas.microsoft.com/office/drawing/2014/main" id="{896B6D25-C71F-1E45-A94F-A422B77B1449}"/>
              </a:ext>
            </a:extLst>
          </p:cNvPr>
          <p:cNvPicPr>
            <a:picLocks noChangeAspect="1"/>
          </p:cNvPicPr>
          <p:nvPr/>
        </p:nvPicPr>
        <p:blipFill rotWithShape="1">
          <a:blip r:embed="rId2"/>
          <a:srcRect b="7926"/>
          <a:stretch/>
        </p:blipFill>
        <p:spPr>
          <a:xfrm>
            <a:off x="4773752" y="1686625"/>
            <a:ext cx="4022952" cy="4699799"/>
          </a:xfrm>
          <a:prstGeom prst="rect">
            <a:avLst/>
          </a:prstGeom>
        </p:spPr>
      </p:pic>
    </p:spTree>
    <p:extLst>
      <p:ext uri="{BB962C8B-B14F-4D97-AF65-F5344CB8AC3E}">
        <p14:creationId xmlns:p14="http://schemas.microsoft.com/office/powerpoint/2010/main" val="6304194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igure_07_21.jpg"/>
          <p:cNvPicPr>
            <a:picLocks noChangeAspect="1"/>
          </p:cNvPicPr>
          <p:nvPr/>
        </p:nvPicPr>
        <p:blipFill rotWithShape="1">
          <a:blip r:embed="rId3"/>
          <a:srcRect b="9706"/>
          <a:stretch/>
        </p:blipFill>
        <p:spPr>
          <a:xfrm>
            <a:off x="304800" y="1690689"/>
            <a:ext cx="8534400" cy="4992417"/>
          </a:xfrm>
          <a:prstGeom prst="rect">
            <a:avLst/>
          </a:prstGeom>
        </p:spPr>
      </p:pic>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6672509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0" y="291830"/>
            <a:ext cx="9144000" cy="762000"/>
          </a:xfrm>
        </p:spPr>
        <p:txBody>
          <a:bodyPr/>
          <a:lstStyle/>
          <a:p>
            <a:pPr eaLnBrk="1" hangingPunct="1">
              <a:lnSpc>
                <a:spcPct val="110000"/>
              </a:lnSpc>
            </a:pPr>
            <a:r>
              <a:rPr lang="en-US" altLang="x-none" b="0" dirty="0">
                <a:solidFill>
                  <a:schemeClr val="tx1"/>
                </a:solidFill>
                <a:latin typeface="Calibri Light" charset="0"/>
                <a:ea typeface="Calibri Light" charset="0"/>
                <a:cs typeface="Calibri Light" charset="0"/>
              </a:rPr>
              <a:t>H</a:t>
            </a:r>
            <a:r>
              <a:rPr lang="en-US" altLang="x-none" b="0" baseline="30000" dirty="0">
                <a:solidFill>
                  <a:schemeClr val="tx1"/>
                </a:solidFill>
                <a:latin typeface="Calibri Light" charset="0"/>
                <a:ea typeface="Calibri Light" charset="0"/>
                <a:cs typeface="Calibri Light" charset="0"/>
              </a:rPr>
              <a:t>+</a:t>
            </a:r>
            <a:r>
              <a:rPr lang="en-US" altLang="x-none" b="0" dirty="0">
                <a:solidFill>
                  <a:schemeClr val="tx1"/>
                </a:solidFill>
                <a:latin typeface="Calibri Light" charset="0"/>
                <a:ea typeface="Calibri Light" charset="0"/>
                <a:cs typeface="Calibri Light" charset="0"/>
              </a:rPr>
              <a:t> and CO</a:t>
            </a:r>
            <a:r>
              <a:rPr lang="en-US" altLang="x-none" b="0" baseline="-25000" dirty="0">
                <a:solidFill>
                  <a:schemeClr val="tx1"/>
                </a:solidFill>
                <a:latin typeface="Calibri Light" charset="0"/>
                <a:ea typeface="Calibri Light" charset="0"/>
                <a:cs typeface="Calibri Light" charset="0"/>
              </a:rPr>
              <a:t>2 </a:t>
            </a:r>
            <a:r>
              <a:rPr lang="en-US" altLang="x-none" b="0" dirty="0">
                <a:solidFill>
                  <a:schemeClr val="tx1"/>
                </a:solidFill>
                <a:latin typeface="Calibri Light" charset="0"/>
                <a:ea typeface="Calibri Light" charset="0"/>
                <a:cs typeface="Calibri Light" charset="0"/>
              </a:rPr>
              <a:t>Export</a:t>
            </a:r>
          </a:p>
        </p:txBody>
      </p:sp>
      <p:sp>
        <p:nvSpPr>
          <p:cNvPr id="40963" name="Rectangle 3"/>
          <p:cNvSpPr>
            <a:spLocks noGrp="1" noChangeArrowheads="1"/>
          </p:cNvSpPr>
          <p:nvPr>
            <p:ph type="body" idx="1"/>
          </p:nvPr>
        </p:nvSpPr>
        <p:spPr>
          <a:xfrm>
            <a:off x="304800" y="1143000"/>
            <a:ext cx="8610600" cy="5562600"/>
          </a:xfrm>
        </p:spPr>
        <p:txBody>
          <a:bodyPr/>
          <a:lstStyle/>
          <a:p>
            <a:pPr eaLnBrk="1" hangingPunct="1">
              <a:lnSpc>
                <a:spcPct val="120000"/>
              </a:lnSpc>
              <a:spcBef>
                <a:spcPct val="0"/>
              </a:spcBef>
            </a:pPr>
            <a:endParaRPr lang="en-US" altLang="x-none" sz="2000" dirty="0">
              <a:latin typeface="Calibri" charset="0"/>
              <a:ea typeface="MS PGothic" charset="-128"/>
              <a:cs typeface="Calibri" charset="0"/>
            </a:endParaRPr>
          </a:p>
          <a:p>
            <a:pPr eaLnBrk="1" hangingPunct="1">
              <a:lnSpc>
                <a:spcPct val="120000"/>
              </a:lnSpc>
              <a:spcBef>
                <a:spcPct val="0"/>
              </a:spcBef>
            </a:pPr>
            <a:r>
              <a:rPr lang="en-US" altLang="x-none" sz="2000" dirty="0">
                <a:latin typeface="Calibri" charset="0"/>
                <a:ea typeface="MS PGothic" charset="-128"/>
                <a:cs typeface="Calibri" charset="0"/>
              </a:rPr>
              <a:t>40% of the total H</a:t>
            </a:r>
            <a:r>
              <a:rPr lang="en-US" altLang="x-none" sz="2000" baseline="30000" dirty="0">
                <a:latin typeface="Calibri" charset="0"/>
                <a:ea typeface="MS PGothic" charset="-128"/>
                <a:cs typeface="Calibri" charset="0"/>
              </a:rPr>
              <a:t>+</a:t>
            </a:r>
            <a:r>
              <a:rPr lang="en-US" altLang="x-none" sz="2000" dirty="0">
                <a:latin typeface="Calibri" charset="0"/>
                <a:ea typeface="MS PGothic" charset="-128"/>
                <a:cs typeface="Calibri" charset="0"/>
              </a:rPr>
              <a:t> formed in the tissue is transported by </a:t>
            </a:r>
            <a:r>
              <a:rPr lang="en-US" altLang="x-none" sz="2000" dirty="0" err="1">
                <a:latin typeface="Calibri" charset="0"/>
                <a:ea typeface="MS PGothic" charset="-128"/>
                <a:cs typeface="Calibri" charset="0"/>
              </a:rPr>
              <a:t>Hb</a:t>
            </a:r>
            <a:r>
              <a:rPr lang="en-US" altLang="x-none" sz="2000" dirty="0">
                <a:latin typeface="Calibri" charset="0"/>
                <a:ea typeface="MS PGothic" charset="-128"/>
                <a:cs typeface="Calibri" charset="0"/>
              </a:rPr>
              <a:t>, binding to several residues in </a:t>
            </a:r>
            <a:r>
              <a:rPr lang="en-US" altLang="x-none" sz="2000" dirty="0" err="1">
                <a:latin typeface="Calibri" charset="0"/>
                <a:ea typeface="MS PGothic" charset="-128"/>
                <a:cs typeface="Calibri" charset="0"/>
              </a:rPr>
              <a:t>Hb</a:t>
            </a:r>
            <a:r>
              <a:rPr lang="en-US" altLang="x-none" sz="2000" dirty="0">
                <a:latin typeface="Calibri" charset="0"/>
                <a:ea typeface="MS PGothic" charset="-128"/>
                <a:cs typeface="Calibri" charset="0"/>
              </a:rPr>
              <a:t> (especially His) </a:t>
            </a:r>
          </a:p>
          <a:p>
            <a:pPr eaLnBrk="1" hangingPunct="1">
              <a:lnSpc>
                <a:spcPct val="120000"/>
              </a:lnSpc>
              <a:spcBef>
                <a:spcPct val="0"/>
              </a:spcBef>
            </a:pPr>
            <a:r>
              <a:rPr lang="en-US" altLang="x-none" sz="2000" dirty="0">
                <a:latin typeface="Calibri" charset="0"/>
                <a:ea typeface="MS PGothic" charset="-128"/>
                <a:cs typeface="Calibri" charset="0"/>
              </a:rPr>
              <a:t>15–20% of CO</a:t>
            </a:r>
            <a:r>
              <a:rPr lang="en-US" altLang="x-none" sz="2000" baseline="-25000" dirty="0">
                <a:latin typeface="Calibri" charset="0"/>
                <a:ea typeface="MS PGothic" charset="-128"/>
                <a:cs typeface="Calibri" charset="0"/>
              </a:rPr>
              <a:t>2</a:t>
            </a:r>
            <a:r>
              <a:rPr lang="en-US" altLang="x-none" sz="2000" dirty="0">
                <a:latin typeface="Calibri" charset="0"/>
                <a:ea typeface="MS PGothic" charset="-128"/>
                <a:cs typeface="Calibri" charset="0"/>
              </a:rPr>
              <a:t> is exported in the form of a carbamate on the </a:t>
            </a:r>
            <a:r>
              <a:rPr lang="en-US" altLang="x-none" sz="2000" dirty="0">
                <a:solidFill>
                  <a:srgbClr val="0F1AFF"/>
                </a:solidFill>
                <a:latin typeface="Calibri" charset="0"/>
                <a:ea typeface="MS PGothic" charset="-128"/>
                <a:cs typeface="Calibri" charset="0"/>
              </a:rPr>
              <a:t>amino terminal residues</a:t>
            </a:r>
            <a:r>
              <a:rPr lang="en-US" altLang="x-none" sz="2000" dirty="0">
                <a:latin typeface="Calibri" charset="0"/>
                <a:ea typeface="MS PGothic" charset="-128"/>
                <a:cs typeface="Calibri" charset="0"/>
              </a:rPr>
              <a:t> of each of the polypeptide subunits.  </a:t>
            </a:r>
          </a:p>
          <a:p>
            <a:pPr eaLnBrk="1" hangingPunct="1">
              <a:lnSpc>
                <a:spcPct val="120000"/>
              </a:lnSpc>
              <a:spcBef>
                <a:spcPct val="0"/>
              </a:spcBef>
            </a:pPr>
            <a:endParaRPr lang="en-US" altLang="x-none" sz="2000" dirty="0">
              <a:solidFill>
                <a:srgbClr val="FB0906"/>
              </a:solidFill>
              <a:latin typeface="Calibri" charset="0"/>
              <a:ea typeface="MS PGothic" charset="-128"/>
              <a:cs typeface="Calibri" charset="0"/>
            </a:endParaRPr>
          </a:p>
          <a:p>
            <a:pPr eaLnBrk="1" hangingPunct="1">
              <a:lnSpc>
                <a:spcPct val="120000"/>
              </a:lnSpc>
              <a:spcBef>
                <a:spcPct val="0"/>
              </a:spcBef>
            </a:pPr>
            <a:endParaRPr lang="en-US" altLang="x-none" sz="2000" dirty="0">
              <a:solidFill>
                <a:srgbClr val="FB0906"/>
              </a:solidFill>
              <a:latin typeface="Calibri" charset="0"/>
              <a:ea typeface="MS PGothic" charset="-128"/>
              <a:cs typeface="Calibri" charset="0"/>
            </a:endParaRPr>
          </a:p>
          <a:p>
            <a:pPr eaLnBrk="1" hangingPunct="1">
              <a:lnSpc>
                <a:spcPct val="120000"/>
              </a:lnSpc>
              <a:spcBef>
                <a:spcPct val="0"/>
              </a:spcBef>
              <a:buFontTx/>
              <a:buNone/>
            </a:pPr>
            <a:endParaRPr lang="en-US" altLang="x-none" sz="2000" dirty="0">
              <a:solidFill>
                <a:srgbClr val="FB0906"/>
              </a:solidFill>
              <a:latin typeface="Calibri" charset="0"/>
              <a:ea typeface="MS PGothic" charset="-128"/>
              <a:cs typeface="Calibri" charset="0"/>
            </a:endParaRPr>
          </a:p>
          <a:p>
            <a:pPr eaLnBrk="1" hangingPunct="1">
              <a:lnSpc>
                <a:spcPct val="120000"/>
              </a:lnSpc>
              <a:spcBef>
                <a:spcPct val="0"/>
              </a:spcBef>
              <a:buFontTx/>
              <a:buNone/>
            </a:pPr>
            <a:endParaRPr lang="en-US" altLang="x-none" sz="2000" dirty="0">
              <a:solidFill>
                <a:srgbClr val="FB0906"/>
              </a:solidFill>
              <a:latin typeface="Calibri" charset="0"/>
              <a:ea typeface="MS PGothic" charset="-128"/>
              <a:cs typeface="Calibri" charset="0"/>
            </a:endParaRPr>
          </a:p>
          <a:p>
            <a:pPr eaLnBrk="1" hangingPunct="1">
              <a:lnSpc>
                <a:spcPct val="120000"/>
              </a:lnSpc>
              <a:spcBef>
                <a:spcPct val="0"/>
              </a:spcBef>
            </a:pPr>
            <a:endParaRPr lang="en-US" altLang="x-none" sz="2000" dirty="0">
              <a:latin typeface="Calibri" charset="0"/>
              <a:ea typeface="MS PGothic" charset="-128"/>
              <a:cs typeface="Calibri" charset="0"/>
            </a:endParaRPr>
          </a:p>
          <a:p>
            <a:pPr eaLnBrk="1" hangingPunct="1">
              <a:lnSpc>
                <a:spcPct val="120000"/>
              </a:lnSpc>
              <a:spcBef>
                <a:spcPct val="0"/>
              </a:spcBef>
            </a:pPr>
            <a:endParaRPr lang="en-US" altLang="x-none" sz="2000" dirty="0">
              <a:latin typeface="Calibri" charset="0"/>
              <a:ea typeface="MS PGothic" charset="-128"/>
              <a:cs typeface="Calibri" charset="0"/>
            </a:endParaRPr>
          </a:p>
          <a:p>
            <a:pPr eaLnBrk="1" hangingPunct="1">
              <a:lnSpc>
                <a:spcPct val="120000"/>
              </a:lnSpc>
              <a:spcBef>
                <a:spcPct val="0"/>
              </a:spcBef>
            </a:pPr>
            <a:r>
              <a:rPr lang="en-US" altLang="x-none" sz="2000" dirty="0">
                <a:latin typeface="Calibri" charset="0"/>
                <a:ea typeface="MS PGothic" charset="-128"/>
                <a:cs typeface="Calibri" charset="0"/>
              </a:rPr>
              <a:t>Binding of H</a:t>
            </a:r>
            <a:r>
              <a:rPr lang="en-US" altLang="x-none" sz="2000" baseline="30000" dirty="0">
                <a:latin typeface="Calibri" charset="0"/>
                <a:ea typeface="MS PGothic" charset="-128"/>
                <a:cs typeface="Calibri" charset="0"/>
              </a:rPr>
              <a:t>+</a:t>
            </a:r>
            <a:r>
              <a:rPr lang="en-US" altLang="x-none" sz="2000" dirty="0">
                <a:latin typeface="Calibri" charset="0"/>
                <a:ea typeface="MS PGothic" charset="-128"/>
                <a:cs typeface="Calibri" charset="0"/>
              </a:rPr>
              <a:t> and formation of the carbamate lead to the formation of additional salt bridges, stabilizing the T state.</a:t>
            </a:r>
          </a:p>
          <a:p>
            <a:pPr eaLnBrk="1" hangingPunct="1">
              <a:lnSpc>
                <a:spcPct val="120000"/>
              </a:lnSpc>
              <a:spcBef>
                <a:spcPct val="0"/>
              </a:spcBef>
            </a:pPr>
            <a:r>
              <a:rPr lang="en-US" sz="2000" dirty="0">
                <a:solidFill>
                  <a:srgbClr val="0F1AFF"/>
                </a:solidFill>
                <a:latin typeface="Calibri" charset="0"/>
                <a:ea typeface="MS PGothic" charset="-128"/>
                <a:cs typeface="Calibri" charset="0"/>
              </a:rPr>
              <a:t>H+ and </a:t>
            </a:r>
            <a:r>
              <a:rPr lang="en-US" altLang="x-none" sz="2000" dirty="0">
                <a:solidFill>
                  <a:srgbClr val="0F1AFF"/>
                </a:solidFill>
                <a:latin typeface="Calibri" charset="0"/>
                <a:ea typeface="MS PGothic" charset="-128"/>
                <a:cs typeface="Calibri" charset="0"/>
              </a:rPr>
              <a:t>CO2 </a:t>
            </a:r>
            <a:r>
              <a:rPr lang="en-US" sz="2000" dirty="0">
                <a:solidFill>
                  <a:srgbClr val="0F1AFF"/>
                </a:solidFill>
                <a:latin typeface="Calibri" charset="0"/>
                <a:ea typeface="MS PGothic" charset="-128"/>
                <a:cs typeface="Calibri" charset="0"/>
              </a:rPr>
              <a:t>are thus allosteric effectors of hemoglobin.</a:t>
            </a:r>
          </a:p>
          <a:p>
            <a:pPr marL="0" indent="0" eaLnBrk="1" hangingPunct="1">
              <a:lnSpc>
                <a:spcPct val="120000"/>
              </a:lnSpc>
              <a:spcBef>
                <a:spcPct val="0"/>
              </a:spcBef>
              <a:buNone/>
            </a:pPr>
            <a:endParaRPr lang="en-US" altLang="x-none" sz="2000" dirty="0">
              <a:latin typeface="Calibri" charset="0"/>
              <a:ea typeface="MS PGothic" charset="-128"/>
              <a:cs typeface="Calibri" charset="0"/>
            </a:endParaRPr>
          </a:p>
          <a:p>
            <a:pPr eaLnBrk="1" hangingPunct="1">
              <a:lnSpc>
                <a:spcPct val="120000"/>
              </a:lnSpc>
              <a:spcBef>
                <a:spcPct val="0"/>
              </a:spcBef>
              <a:buFontTx/>
              <a:buNone/>
            </a:pPr>
            <a:endParaRPr lang="en-US" altLang="x-none" sz="2000" dirty="0">
              <a:solidFill>
                <a:srgbClr val="FB0906"/>
              </a:solidFill>
              <a:latin typeface="Calibri" charset="0"/>
              <a:ea typeface="MS PGothic" charset="-128"/>
              <a:cs typeface="Calibri" charset="0"/>
            </a:endParaRPr>
          </a:p>
        </p:txBody>
      </p:sp>
      <p:pic>
        <p:nvPicPr>
          <p:cNvPr id="40965" name="Picture 5" descr="An amino-terminal residue and a carbamino-terminal residue, side-by-side for comparison. "/>
          <p:cNvPicPr>
            <a:picLocks noChangeAspect="1"/>
          </p:cNvPicPr>
          <p:nvPr/>
        </p:nvPicPr>
        <p:blipFill rotWithShape="1">
          <a:blip r:embed="rId3">
            <a:extLst>
              <a:ext uri="{28A0092B-C50C-407E-A947-70E740481C1C}">
                <a14:useLocalDpi xmlns:a14="http://schemas.microsoft.com/office/drawing/2010/main" val="0"/>
              </a:ext>
            </a:extLst>
          </a:blip>
          <a:srcRect b="14384"/>
          <a:stretch/>
        </p:blipFill>
        <p:spPr bwMode="auto">
          <a:xfrm>
            <a:off x="2019300" y="3242649"/>
            <a:ext cx="5181600" cy="1815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517291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05BF7-76AC-BE40-8DDF-6D3C61A5F6DF}"/>
              </a:ext>
            </a:extLst>
          </p:cNvPr>
          <p:cNvSpPr>
            <a:spLocks noGrp="1"/>
          </p:cNvSpPr>
          <p:nvPr>
            <p:ph type="title"/>
          </p:nvPr>
        </p:nvSpPr>
        <p:spPr/>
        <p:txBody>
          <a:bodyPr>
            <a:normAutofit/>
          </a:bodyPr>
          <a:lstStyle/>
          <a:p>
            <a:r>
              <a:rPr lang="en-US" sz="3600" dirty="0" err="1"/>
              <a:t>Globins</a:t>
            </a:r>
            <a:r>
              <a:rPr lang="en-US" sz="3600" dirty="0"/>
              <a:t> are oxygen-binding proteins</a:t>
            </a:r>
          </a:p>
        </p:txBody>
      </p:sp>
      <p:sp>
        <p:nvSpPr>
          <p:cNvPr id="3" name="Content Placeholder 2">
            <a:extLst>
              <a:ext uri="{FF2B5EF4-FFF2-40B4-BE49-F238E27FC236}">
                <a16:creationId xmlns:a16="http://schemas.microsoft.com/office/drawing/2014/main" id="{08074047-1CFE-3F45-87A7-BDC726C07F45}"/>
              </a:ext>
            </a:extLst>
          </p:cNvPr>
          <p:cNvSpPr>
            <a:spLocks noGrp="1"/>
          </p:cNvSpPr>
          <p:nvPr>
            <p:ph idx="1"/>
          </p:nvPr>
        </p:nvSpPr>
        <p:spPr/>
        <p:txBody>
          <a:bodyPr>
            <a:normAutofit/>
          </a:bodyPr>
          <a:lstStyle/>
          <a:p>
            <a:pPr marL="0" indent="0">
              <a:buNone/>
              <a:defRPr/>
            </a:pPr>
            <a:r>
              <a:rPr lang="en-US" altLang="en-US" sz="2000" dirty="0"/>
              <a:t>Biological problems: </a:t>
            </a:r>
          </a:p>
          <a:p>
            <a:pPr>
              <a:defRPr/>
            </a:pPr>
            <a:r>
              <a:rPr lang="en-US" altLang="en-US" sz="2000" dirty="0"/>
              <a:t>Protein side chains lack affinity for O</a:t>
            </a:r>
            <a:r>
              <a:rPr lang="en-US" altLang="en-US" sz="2000" baseline="-25000" dirty="0"/>
              <a:t>2</a:t>
            </a:r>
            <a:r>
              <a:rPr lang="en-US" altLang="en-US" sz="2000" dirty="0"/>
              <a:t>.</a:t>
            </a:r>
            <a:endParaRPr lang="en-US" altLang="en-US" sz="2000" baseline="-25000" dirty="0"/>
          </a:p>
          <a:p>
            <a:pPr>
              <a:defRPr/>
            </a:pPr>
            <a:r>
              <a:rPr lang="en-US" altLang="en-US" sz="2000" dirty="0"/>
              <a:t>Some transition metals bind O</a:t>
            </a:r>
            <a:r>
              <a:rPr lang="en-US" altLang="en-US" sz="2000" baseline="-25000" dirty="0"/>
              <a:t>2</a:t>
            </a:r>
            <a:r>
              <a:rPr lang="en-US" altLang="en-US" sz="2000" dirty="0"/>
              <a:t> well but would generate </a:t>
            </a:r>
            <a:r>
              <a:rPr lang="en-US" altLang="en-US" sz="2000" dirty="0">
                <a:solidFill>
                  <a:srgbClr val="FB0906"/>
                </a:solidFill>
              </a:rPr>
              <a:t>free radicals </a:t>
            </a:r>
            <a:r>
              <a:rPr lang="en-US" altLang="en-US" sz="2000" dirty="0"/>
              <a:t>if free in solution.</a:t>
            </a:r>
            <a:endParaRPr lang="en-US" altLang="en-US" sz="2000" dirty="0">
              <a:solidFill>
                <a:srgbClr val="FB0906"/>
              </a:solidFill>
            </a:endParaRPr>
          </a:p>
          <a:p>
            <a:pPr>
              <a:defRPr/>
            </a:pPr>
            <a:r>
              <a:rPr lang="en-US" altLang="en-US" sz="2000" dirty="0"/>
              <a:t>Organometallic compounds such as heme are more suitable, but </a:t>
            </a:r>
            <a:r>
              <a:rPr lang="en-US" altLang="en-US" sz="2000" dirty="0">
                <a:solidFill>
                  <a:srgbClr val="0F1AFF"/>
                </a:solidFill>
              </a:rPr>
              <a:t>Fe</a:t>
            </a:r>
            <a:r>
              <a:rPr lang="en-US" altLang="en-US" sz="2000" baseline="30000" dirty="0">
                <a:solidFill>
                  <a:srgbClr val="0F1AFF"/>
                </a:solidFill>
              </a:rPr>
              <a:t>2+</a:t>
            </a:r>
            <a:r>
              <a:rPr lang="en-US" altLang="en-US" sz="2000" dirty="0"/>
              <a:t> in free heme could be oxidized to </a:t>
            </a:r>
            <a:r>
              <a:rPr lang="en-US" altLang="en-US" sz="2000" dirty="0">
                <a:solidFill>
                  <a:srgbClr val="FB0906"/>
                </a:solidFill>
              </a:rPr>
              <a:t>Fe</a:t>
            </a:r>
            <a:r>
              <a:rPr lang="en-US" altLang="en-US" sz="2000" baseline="30000" dirty="0">
                <a:solidFill>
                  <a:srgbClr val="FB0906"/>
                </a:solidFill>
              </a:rPr>
              <a:t>3+ </a:t>
            </a:r>
            <a:r>
              <a:rPr lang="en-US" altLang="en-US" sz="2000" dirty="0"/>
              <a:t>(very reactive!).</a:t>
            </a:r>
            <a:endParaRPr lang="en-US" altLang="en-US" sz="2000" baseline="30000" dirty="0">
              <a:solidFill>
                <a:srgbClr val="FB0906"/>
              </a:solidFill>
            </a:endParaRPr>
          </a:p>
          <a:p>
            <a:pPr>
              <a:defRPr/>
            </a:pPr>
            <a:endParaRPr lang="en-US" altLang="en-US" sz="2000" baseline="30000" dirty="0">
              <a:solidFill>
                <a:srgbClr val="FB0906"/>
              </a:solidFill>
            </a:endParaRPr>
          </a:p>
          <a:p>
            <a:pPr marL="0" indent="0">
              <a:buNone/>
              <a:defRPr/>
            </a:pPr>
            <a:r>
              <a:rPr lang="en-US" altLang="en-US" sz="2000" dirty="0"/>
              <a:t>Biological solution:</a:t>
            </a:r>
          </a:p>
          <a:p>
            <a:pPr marL="347472" lvl="1" indent="-342900">
              <a:buClr>
                <a:schemeClr val="tx1"/>
              </a:buClr>
              <a:buSzPct val="125000"/>
              <a:buFont typeface="Arial"/>
              <a:buChar char="•"/>
              <a:defRPr/>
            </a:pPr>
            <a:r>
              <a:rPr lang="en-US" altLang="en-US" sz="2000" dirty="0">
                <a:solidFill>
                  <a:srgbClr val="0F1AFF"/>
                </a:solidFill>
              </a:rPr>
              <a:t>Capture the oxygen molecule with heme that is protein bound.</a:t>
            </a:r>
          </a:p>
          <a:p>
            <a:pPr marL="400050" lvl="1" indent="0" algn="ctr">
              <a:buNone/>
              <a:defRPr/>
            </a:pPr>
            <a:endParaRPr lang="en-US" altLang="en-US" sz="2000" dirty="0">
              <a:solidFill>
                <a:srgbClr val="0F1AFF"/>
              </a:solidFill>
            </a:endParaRPr>
          </a:p>
          <a:p>
            <a:pPr marL="0" lvl="1" indent="0" algn="ctr">
              <a:buNone/>
              <a:defRPr/>
            </a:pPr>
            <a:r>
              <a:rPr lang="en-US" altLang="en-US" sz="2000" b="1" dirty="0"/>
              <a:t>Myoglobin (storage), hemoglobin (transport), leghemoglobin (</a:t>
            </a:r>
            <a:r>
              <a:rPr lang="en-US" sz="2000" b="1" dirty="0"/>
              <a:t>soybean</a:t>
            </a:r>
            <a:r>
              <a:rPr lang="en-US" altLang="en-US" sz="2000" b="1" dirty="0"/>
              <a:t>), … bind oxygen via a protein-bound heme.</a:t>
            </a:r>
          </a:p>
        </p:txBody>
      </p:sp>
    </p:spTree>
    <p:extLst>
      <p:ext uri="{BB962C8B-B14F-4D97-AF65-F5344CB8AC3E}">
        <p14:creationId xmlns:p14="http://schemas.microsoft.com/office/powerpoint/2010/main" val="2946874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O2 binding to </a:t>
            </a:r>
            <a:r>
              <a:rPr lang="en-US" sz="3200" dirty="0" err="1"/>
              <a:t>Hb</a:t>
            </a:r>
            <a:r>
              <a:rPr lang="en-US" sz="3200" dirty="0"/>
              <a:t> is regulated by 2,3-BPG</a:t>
            </a:r>
          </a:p>
        </p:txBody>
      </p:sp>
      <p:pic>
        <p:nvPicPr>
          <p:cNvPr id="3" name="Picture 2" descr="unnumbered_05_p171b"/>
          <p:cNvPicPr>
            <a:picLocks noChangeAspect="1" noChangeArrowheads="1"/>
          </p:cNvPicPr>
          <p:nvPr/>
        </p:nvPicPr>
        <p:blipFill rotWithShape="1">
          <a:blip r:embed="rId2">
            <a:extLst>
              <a:ext uri="{28A0092B-C50C-407E-A947-70E740481C1C}">
                <a14:useLocalDpi xmlns:a14="http://schemas.microsoft.com/office/drawing/2010/main" val="0"/>
              </a:ext>
            </a:extLst>
          </a:blip>
          <a:srcRect b="9591"/>
          <a:stretch/>
        </p:blipFill>
        <p:spPr bwMode="auto">
          <a:xfrm>
            <a:off x="202981" y="2648607"/>
            <a:ext cx="2111433" cy="246583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4" name="Picture 2" descr="figure_05_18"/>
          <p:cNvPicPr>
            <a:picLocks noChangeAspect="1" noChangeArrowheads="1"/>
          </p:cNvPicPr>
          <p:nvPr/>
        </p:nvPicPr>
        <p:blipFill rotWithShape="1">
          <a:blip r:embed="rId3">
            <a:extLst>
              <a:ext uri="{28A0092B-C50C-407E-A947-70E740481C1C}">
                <a14:useLocalDpi xmlns:a14="http://schemas.microsoft.com/office/drawing/2010/main" val="0"/>
              </a:ext>
            </a:extLst>
          </a:blip>
          <a:srcRect b="13601"/>
          <a:stretch/>
        </p:blipFill>
        <p:spPr bwMode="auto">
          <a:xfrm>
            <a:off x="2575035" y="2498382"/>
            <a:ext cx="6316717" cy="261606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5" name="TextBox 4"/>
          <p:cNvSpPr txBox="1"/>
          <p:nvPr/>
        </p:nvSpPr>
        <p:spPr>
          <a:xfrm>
            <a:off x="628650" y="5564527"/>
            <a:ext cx="7886700" cy="1015663"/>
          </a:xfrm>
          <a:prstGeom prst="rect">
            <a:avLst/>
          </a:prstGeom>
          <a:noFill/>
        </p:spPr>
        <p:txBody>
          <a:bodyPr wrap="square" rtlCol="0">
            <a:spAutoFit/>
          </a:bodyPr>
          <a:lstStyle/>
          <a:p>
            <a:pPr marL="342900" indent="-342900">
              <a:buFont typeface="Arial" charset="0"/>
              <a:buChar char="•"/>
            </a:pPr>
            <a:r>
              <a:rPr lang="en-US" altLang="zh-CN" sz="2000" dirty="0">
                <a:solidFill>
                  <a:prstClr val="black"/>
                </a:solidFill>
              </a:rPr>
              <a:t>2,3-BPG binds to the central cavity of </a:t>
            </a:r>
            <a:r>
              <a:rPr lang="en-US" altLang="zh-CN" sz="2000" dirty="0" err="1">
                <a:solidFill>
                  <a:prstClr val="black"/>
                </a:solidFill>
              </a:rPr>
              <a:t>Hb</a:t>
            </a:r>
            <a:r>
              <a:rPr lang="en-US" altLang="zh-CN" sz="2000" dirty="0">
                <a:solidFill>
                  <a:prstClr val="black"/>
                </a:solidFill>
              </a:rPr>
              <a:t> and stabilizes the T state.</a:t>
            </a:r>
          </a:p>
          <a:p>
            <a:pPr marL="342900" indent="-342900">
              <a:buFont typeface="Arial" charset="0"/>
              <a:buChar char="•"/>
            </a:pPr>
            <a:r>
              <a:rPr lang="en-US" altLang="zh-CN" sz="2000" dirty="0">
                <a:solidFill>
                  <a:prstClr val="black"/>
                </a:solidFill>
              </a:rPr>
              <a:t>2,3-BPG is a byproduct of glycolysis in actively metabolizing tissue: Again, demanding the </a:t>
            </a:r>
            <a:r>
              <a:rPr lang="en-US" altLang="zh-CN" sz="2000" dirty="0" err="1">
                <a:solidFill>
                  <a:prstClr val="black"/>
                </a:solidFill>
              </a:rPr>
              <a:t>Hb</a:t>
            </a:r>
            <a:r>
              <a:rPr lang="en-US" altLang="zh-CN" sz="2000" dirty="0">
                <a:solidFill>
                  <a:prstClr val="black"/>
                </a:solidFill>
              </a:rPr>
              <a:t> to release more O</a:t>
            </a:r>
            <a:r>
              <a:rPr lang="en-US" altLang="zh-CN" sz="2000" baseline="-25000" dirty="0">
                <a:solidFill>
                  <a:prstClr val="black"/>
                </a:solidFill>
              </a:rPr>
              <a:t>2</a:t>
            </a:r>
            <a:r>
              <a:rPr lang="en-US" altLang="zh-CN" sz="2000" dirty="0">
                <a:solidFill>
                  <a:prstClr val="black"/>
                </a:solidFill>
              </a:rPr>
              <a:t>.</a:t>
            </a:r>
            <a:endParaRPr lang="en-US" altLang="zh-CN" sz="2000" dirty="0">
              <a:solidFill>
                <a:prstClr val="black"/>
              </a:solidFill>
              <a:ea typeface="华文新魏" charset="0"/>
            </a:endParaRPr>
          </a:p>
        </p:txBody>
      </p:sp>
      <p:sp>
        <p:nvSpPr>
          <p:cNvPr id="7" name="TextBox 6"/>
          <p:cNvSpPr txBox="1"/>
          <p:nvPr/>
        </p:nvSpPr>
        <p:spPr>
          <a:xfrm>
            <a:off x="3449371" y="2165262"/>
            <a:ext cx="928459" cy="369332"/>
          </a:xfrm>
          <a:prstGeom prst="rect">
            <a:avLst/>
          </a:prstGeom>
          <a:noFill/>
        </p:spPr>
        <p:txBody>
          <a:bodyPr wrap="none" rtlCol="0">
            <a:spAutoFit/>
          </a:bodyPr>
          <a:lstStyle/>
          <a:p>
            <a:r>
              <a:rPr lang="en-US" b="1">
                <a:latin typeface="Helvetica" charset="0"/>
                <a:ea typeface="Helvetica" charset="0"/>
                <a:cs typeface="Helvetica" charset="0"/>
              </a:rPr>
              <a:t>T state</a:t>
            </a:r>
          </a:p>
        </p:txBody>
      </p:sp>
      <p:sp>
        <p:nvSpPr>
          <p:cNvPr id="8" name="TextBox 7"/>
          <p:cNvSpPr txBox="1"/>
          <p:nvPr/>
        </p:nvSpPr>
        <p:spPr>
          <a:xfrm>
            <a:off x="6960606" y="2165262"/>
            <a:ext cx="954107" cy="369332"/>
          </a:xfrm>
          <a:prstGeom prst="rect">
            <a:avLst/>
          </a:prstGeom>
          <a:noFill/>
        </p:spPr>
        <p:txBody>
          <a:bodyPr wrap="none" rtlCol="0">
            <a:spAutoFit/>
          </a:bodyPr>
          <a:lstStyle/>
          <a:p>
            <a:r>
              <a:rPr lang="en-US" b="1" dirty="0">
                <a:latin typeface="Helvetica" charset="0"/>
                <a:ea typeface="Helvetica" charset="0"/>
                <a:cs typeface="Helvetica" charset="0"/>
              </a:rPr>
              <a:t>R state</a:t>
            </a:r>
          </a:p>
        </p:txBody>
      </p:sp>
    </p:spTree>
    <p:extLst>
      <p:ext uri="{BB962C8B-B14F-4D97-AF65-F5344CB8AC3E}">
        <p14:creationId xmlns:p14="http://schemas.microsoft.com/office/powerpoint/2010/main" val="19228991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2,3-BPG facilitates adaptation to changes in altitude</a:t>
            </a:r>
          </a:p>
        </p:txBody>
      </p:sp>
      <p:pic>
        <p:nvPicPr>
          <p:cNvPr id="3" name="Picture 2" descr="figure_05_17"/>
          <p:cNvPicPr>
            <a:picLocks noChangeAspect="1" noChangeArrowheads="1"/>
          </p:cNvPicPr>
          <p:nvPr/>
        </p:nvPicPr>
        <p:blipFill rotWithShape="1">
          <a:blip r:embed="rId3">
            <a:extLst>
              <a:ext uri="{28A0092B-C50C-407E-A947-70E740481C1C}">
                <a14:useLocalDpi xmlns:a14="http://schemas.microsoft.com/office/drawing/2010/main" val="0"/>
              </a:ext>
            </a:extLst>
          </a:blip>
          <a:srcRect b="7649"/>
          <a:stretch/>
        </p:blipFill>
        <p:spPr bwMode="auto">
          <a:xfrm>
            <a:off x="628650" y="1690689"/>
            <a:ext cx="4299023" cy="501100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 name="Rectangle 3"/>
          <p:cNvSpPr/>
          <p:nvPr/>
        </p:nvSpPr>
        <p:spPr>
          <a:xfrm>
            <a:off x="4927674" y="3380581"/>
            <a:ext cx="3999044" cy="1631216"/>
          </a:xfrm>
          <a:prstGeom prst="rect">
            <a:avLst/>
          </a:prstGeom>
        </p:spPr>
        <p:txBody>
          <a:bodyPr wrap="square">
            <a:spAutoFit/>
          </a:bodyPr>
          <a:lstStyle/>
          <a:p>
            <a:pPr>
              <a:spcBef>
                <a:spcPct val="20000"/>
              </a:spcBef>
            </a:pPr>
            <a:r>
              <a:rPr lang="en-US" altLang="zh-CN" sz="2000" dirty="0">
                <a:solidFill>
                  <a:prstClr val="black"/>
                </a:solidFill>
                <a:ea typeface="华文新魏" charset="0"/>
              </a:rPr>
              <a:t>More 2,3-BPG is produced when one moves to high altitudes or subject to hypoxia (lowered tissue O</a:t>
            </a:r>
            <a:r>
              <a:rPr lang="en-US" altLang="zh-CN" sz="2000" baseline="-25000" dirty="0">
                <a:solidFill>
                  <a:prstClr val="black"/>
                </a:solidFill>
                <a:ea typeface="华文新魏" charset="0"/>
              </a:rPr>
              <a:t>2</a:t>
            </a:r>
            <a:r>
              <a:rPr lang="en-US" altLang="zh-CN" sz="2000" dirty="0">
                <a:solidFill>
                  <a:prstClr val="black"/>
                </a:solidFill>
                <a:ea typeface="华文新魏" charset="0"/>
              </a:rPr>
              <a:t> level), to maintain the level of O</a:t>
            </a:r>
            <a:r>
              <a:rPr lang="en-US" altLang="zh-CN" sz="2000" baseline="-25000" dirty="0">
                <a:solidFill>
                  <a:prstClr val="black"/>
                </a:solidFill>
                <a:ea typeface="华文新魏" charset="0"/>
              </a:rPr>
              <a:t>2</a:t>
            </a:r>
            <a:r>
              <a:rPr lang="en-US" altLang="zh-CN" sz="2000" dirty="0">
                <a:solidFill>
                  <a:prstClr val="black"/>
                </a:solidFill>
                <a:ea typeface="华文新魏" charset="0"/>
              </a:rPr>
              <a:t> delivered to the tissues.</a:t>
            </a:r>
            <a:endParaRPr lang="en-US" altLang="zh-CN" sz="2000" dirty="0">
              <a:solidFill>
                <a:prstClr val="black"/>
              </a:solidFill>
            </a:endParaRPr>
          </a:p>
        </p:txBody>
      </p:sp>
    </p:spTree>
    <p:extLst>
      <p:ext uri="{BB962C8B-B14F-4D97-AF65-F5344CB8AC3E}">
        <p14:creationId xmlns:p14="http://schemas.microsoft.com/office/powerpoint/2010/main" val="6839884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In fetal hemoglobin, the </a:t>
            </a:r>
            <a:r>
              <a:rPr lang="en-US" sz="3200" dirty="0">
                <a:latin typeface="Symbol" charset="2"/>
                <a:ea typeface="Symbol" charset="2"/>
                <a:cs typeface="Symbol" charset="2"/>
              </a:rPr>
              <a:t>b</a:t>
            </a:r>
            <a:r>
              <a:rPr lang="en-US" sz="3200" dirty="0"/>
              <a:t> chain is replaced with a </a:t>
            </a:r>
            <a:r>
              <a:rPr lang="en-US" sz="3200">
                <a:latin typeface="Symbol" charset="2"/>
                <a:ea typeface="Symbol" charset="2"/>
                <a:cs typeface="Symbol" charset="2"/>
              </a:rPr>
              <a:t>g</a:t>
            </a:r>
            <a:r>
              <a:rPr lang="en-US" sz="3200"/>
              <a:t> chain</a:t>
            </a:r>
            <a:endParaRPr lang="en-US" sz="3200" dirty="0"/>
          </a:p>
        </p:txBody>
      </p:sp>
      <p:sp>
        <p:nvSpPr>
          <p:cNvPr id="3" name="TextBox 2"/>
          <p:cNvSpPr txBox="1">
            <a:spLocks noChangeArrowheads="1"/>
          </p:cNvSpPr>
          <p:nvPr/>
        </p:nvSpPr>
        <p:spPr bwMode="auto">
          <a:xfrm>
            <a:off x="628650" y="2371064"/>
            <a:ext cx="3943350"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en-US" sz="1800" dirty="0">
                <a:latin typeface="+mn-lt"/>
              </a:rPr>
              <a:t>Fetal hemoglobin must bind oxygen at the pO</a:t>
            </a:r>
            <a:r>
              <a:rPr lang="en-US" sz="1800" baseline="-25000" dirty="0">
                <a:latin typeface="+mn-lt"/>
              </a:rPr>
              <a:t>2</a:t>
            </a:r>
            <a:r>
              <a:rPr lang="en-US" sz="1800" dirty="0">
                <a:latin typeface="+mn-lt"/>
              </a:rPr>
              <a:t> that mother’s hemoglobin is releasing oxygen.</a:t>
            </a:r>
          </a:p>
          <a:p>
            <a:endParaRPr lang="en-US" sz="1800" dirty="0">
              <a:latin typeface="+mn-lt"/>
            </a:endParaRPr>
          </a:p>
          <a:p>
            <a:r>
              <a:rPr lang="en-US" sz="1800" dirty="0">
                <a:latin typeface="+mn-lt"/>
              </a:rPr>
              <a:t>The fetal </a:t>
            </a:r>
            <a:r>
              <a:rPr lang="en-US" sz="1800" dirty="0">
                <a:latin typeface="Symbol" charset="2"/>
                <a:ea typeface="Symbol" charset="2"/>
                <a:cs typeface="Symbol" charset="2"/>
              </a:rPr>
              <a:t>a</a:t>
            </a:r>
            <a:r>
              <a:rPr lang="en-US" sz="1800" baseline="-25000" dirty="0">
                <a:latin typeface="+mn-lt"/>
              </a:rPr>
              <a:t>2</a:t>
            </a:r>
            <a:r>
              <a:rPr lang="en-US" sz="1800" dirty="0">
                <a:latin typeface="Symbol" charset="2"/>
                <a:ea typeface="Symbol" charset="2"/>
                <a:cs typeface="Symbol" charset="2"/>
              </a:rPr>
              <a:t>g</a:t>
            </a:r>
            <a:r>
              <a:rPr lang="en-US" sz="1800" baseline="-25000" dirty="0">
                <a:latin typeface="+mn-lt"/>
              </a:rPr>
              <a:t>2</a:t>
            </a:r>
            <a:r>
              <a:rPr lang="en-US" sz="1800" dirty="0">
                <a:latin typeface="+mn-lt"/>
              </a:rPr>
              <a:t> hemoglobin does not bind 2,3-BPG as well as adult hemoglobin does. The reduced affinity for 2,3-BPG results in fetal hemoglobin having a higher affinity for oxygen, binding oxygen when the mother’s hemoglobin is releasing oxygen.</a:t>
            </a:r>
          </a:p>
        </p:txBody>
      </p:sp>
      <p:pic>
        <p:nvPicPr>
          <p:cNvPr id="4" name="Picture 3" descr="figure_07_18.jpg"/>
          <p:cNvPicPr>
            <a:picLocks noChangeAspect="1"/>
          </p:cNvPicPr>
          <p:nvPr/>
        </p:nvPicPr>
        <p:blipFill rotWithShape="1">
          <a:blip r:embed="rId2"/>
          <a:srcRect b="8166"/>
          <a:stretch/>
        </p:blipFill>
        <p:spPr>
          <a:xfrm>
            <a:off x="4788976" y="2371064"/>
            <a:ext cx="4226749" cy="3544508"/>
          </a:xfrm>
          <a:prstGeom prst="rect">
            <a:avLst/>
          </a:prstGeom>
        </p:spPr>
      </p:pic>
    </p:spTree>
    <p:extLst>
      <p:ext uri="{BB962C8B-B14F-4D97-AF65-F5344CB8AC3E}">
        <p14:creationId xmlns:p14="http://schemas.microsoft.com/office/powerpoint/2010/main" val="21435642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6679" y="28359"/>
            <a:ext cx="7886700" cy="1325563"/>
          </a:xfrm>
        </p:spPr>
        <p:txBody>
          <a:bodyPr>
            <a:normAutofit/>
          </a:bodyPr>
          <a:lstStyle/>
          <a:p>
            <a:r>
              <a:rPr lang="en-US" sz="3200" dirty="0"/>
              <a:t>Carbon monoxide poisoning</a:t>
            </a:r>
          </a:p>
        </p:txBody>
      </p:sp>
      <p:sp>
        <p:nvSpPr>
          <p:cNvPr id="4" name="Content Placeholder 3"/>
          <p:cNvSpPr>
            <a:spLocks noGrp="1"/>
          </p:cNvSpPr>
          <p:nvPr>
            <p:ph idx="1"/>
          </p:nvPr>
        </p:nvSpPr>
        <p:spPr>
          <a:xfrm>
            <a:off x="624708" y="1353922"/>
            <a:ext cx="7888671" cy="5504078"/>
          </a:xfrm>
        </p:spPr>
        <p:txBody>
          <a:bodyPr>
            <a:noAutofit/>
          </a:bodyPr>
          <a:lstStyle/>
          <a:p>
            <a:pPr>
              <a:lnSpc>
                <a:spcPct val="100000"/>
              </a:lnSpc>
            </a:pPr>
            <a:r>
              <a:rPr lang="en-US" sz="1800" dirty="0"/>
              <a:t>Carbon monoxide binds so tightly to iron of hemoglobin that it stabilizes the R state to such a degree that the R to T transition does not occur. Peripheral tissues are thus deprived of oxygen.</a:t>
            </a:r>
          </a:p>
          <a:p>
            <a:pPr>
              <a:lnSpc>
                <a:spcPct val="100000"/>
              </a:lnSpc>
            </a:pPr>
            <a:r>
              <a:rPr lang="en-US" sz="1800" dirty="0"/>
              <a:t>At 15% of </a:t>
            </a:r>
            <a:r>
              <a:rPr lang="en-US" sz="1800" dirty="0" err="1"/>
              <a:t>COHb</a:t>
            </a:r>
            <a:r>
              <a:rPr lang="en-US" sz="1800" dirty="0"/>
              <a:t>, individuals experience mild headaches. At 25%-30%, more severe symptoms. </a:t>
            </a:r>
            <a:r>
              <a:rPr lang="en-US" sz="1800" dirty="0" err="1"/>
              <a:t>COHb</a:t>
            </a:r>
            <a:r>
              <a:rPr lang="en-US" sz="1800" dirty="0"/>
              <a:t> levels of 50% is lethal.</a:t>
            </a:r>
          </a:p>
          <a:p>
            <a:pPr marL="0" indent="0">
              <a:lnSpc>
                <a:spcPct val="100000"/>
              </a:lnSpc>
              <a:buNone/>
            </a:pPr>
            <a:endParaRPr lang="en-US" sz="1800" dirty="0"/>
          </a:p>
          <a:p>
            <a:pPr marL="0" indent="0">
              <a:lnSpc>
                <a:spcPct val="100000"/>
              </a:lnSpc>
              <a:buNone/>
            </a:pPr>
            <a:endParaRPr lang="en-US" sz="1800" dirty="0"/>
          </a:p>
          <a:p>
            <a:pPr>
              <a:lnSpc>
                <a:spcPct val="100000"/>
              </a:lnSpc>
            </a:pPr>
            <a:endParaRPr lang="en-US" sz="1800" dirty="0"/>
          </a:p>
          <a:p>
            <a:pPr>
              <a:lnSpc>
                <a:spcPct val="100000"/>
              </a:lnSpc>
            </a:pPr>
            <a:endParaRPr lang="en-US" sz="1800" dirty="0"/>
          </a:p>
          <a:p>
            <a:pPr>
              <a:lnSpc>
                <a:spcPct val="100000"/>
              </a:lnSpc>
            </a:pPr>
            <a:endParaRPr lang="en-US" sz="1800" dirty="0"/>
          </a:p>
          <a:p>
            <a:pPr>
              <a:lnSpc>
                <a:spcPct val="100000"/>
              </a:lnSpc>
            </a:pPr>
            <a:endParaRPr lang="en-US" sz="1800" dirty="0"/>
          </a:p>
          <a:p>
            <a:pPr>
              <a:lnSpc>
                <a:spcPct val="100000"/>
              </a:lnSpc>
            </a:pPr>
            <a:endParaRPr lang="en-US" sz="1800" dirty="0"/>
          </a:p>
          <a:p>
            <a:pPr>
              <a:lnSpc>
                <a:spcPct val="100000"/>
              </a:lnSpc>
            </a:pPr>
            <a:endParaRPr lang="en-US" sz="1800" dirty="0"/>
          </a:p>
          <a:p>
            <a:pPr>
              <a:lnSpc>
                <a:spcPct val="100000"/>
              </a:lnSpc>
            </a:pPr>
            <a:r>
              <a:rPr lang="en-US" sz="1800" dirty="0"/>
              <a:t>Health individuals have 1% or less of the total hemoglobin is complexed as </a:t>
            </a:r>
            <a:r>
              <a:rPr lang="en-US" sz="1800" dirty="0" err="1"/>
              <a:t>COHb</a:t>
            </a:r>
            <a:r>
              <a:rPr lang="en-US" sz="1800" dirty="0"/>
              <a:t>. Smokers have </a:t>
            </a:r>
            <a:r>
              <a:rPr lang="en-US" sz="1800" dirty="0" err="1"/>
              <a:t>COHb</a:t>
            </a:r>
            <a:r>
              <a:rPr lang="en-US" sz="1800" dirty="0"/>
              <a:t> levels in the range of 3%-15%.  </a:t>
            </a:r>
          </a:p>
        </p:txBody>
      </p:sp>
      <p:pic>
        <p:nvPicPr>
          <p:cNvPr id="5" name="Picture 2" descr="box_05_01_02">
            <a:extLst>
              <a:ext uri="{FF2B5EF4-FFF2-40B4-BE49-F238E27FC236}">
                <a16:creationId xmlns:a16="http://schemas.microsoft.com/office/drawing/2014/main" id="{ECE4765B-5BBF-1E4C-A13B-B1FAFFAA17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511"/>
          <a:stretch/>
        </p:blipFill>
        <p:spPr bwMode="auto">
          <a:xfrm>
            <a:off x="2951858" y="2981998"/>
            <a:ext cx="3234370" cy="312751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775772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Sickle-Cell Anemia is a molecular disease </a:t>
            </a:r>
            <a:r>
              <a:rPr lang="en-US" sz="3200"/>
              <a:t>of hemoglobin</a:t>
            </a:r>
          </a:p>
        </p:txBody>
      </p:sp>
      <p:pic>
        <p:nvPicPr>
          <p:cNvPr id="6" name="Picture 2" descr="figure_05_19"/>
          <p:cNvPicPr>
            <a:picLocks noChangeAspect="1" noChangeArrowheads="1"/>
          </p:cNvPicPr>
          <p:nvPr/>
        </p:nvPicPr>
        <p:blipFill rotWithShape="1">
          <a:blip r:embed="rId2">
            <a:extLst>
              <a:ext uri="{28A0092B-C50C-407E-A947-70E740481C1C}">
                <a14:useLocalDpi xmlns:a14="http://schemas.microsoft.com/office/drawing/2010/main" val="0"/>
              </a:ext>
            </a:extLst>
          </a:blip>
          <a:srcRect b="7013"/>
          <a:stretch/>
        </p:blipFill>
        <p:spPr bwMode="auto">
          <a:xfrm>
            <a:off x="1678370" y="1825040"/>
            <a:ext cx="5787259" cy="45602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316609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7" descr="figure_05_20"/>
          <p:cNvPicPr>
            <a:picLocks noChangeAspect="1" noChangeArrowheads="1"/>
          </p:cNvPicPr>
          <p:nvPr/>
        </p:nvPicPr>
        <p:blipFill rotWithShape="1">
          <a:blip r:embed="rId2">
            <a:extLst>
              <a:ext uri="{28A0092B-C50C-407E-A947-70E740481C1C}">
                <a14:useLocalDpi xmlns:a14="http://schemas.microsoft.com/office/drawing/2010/main" val="0"/>
              </a:ext>
            </a:extLst>
          </a:blip>
          <a:srcRect b="7179"/>
          <a:stretch/>
        </p:blipFill>
        <p:spPr bwMode="auto">
          <a:xfrm>
            <a:off x="0" y="660505"/>
            <a:ext cx="3563938" cy="60871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0964" name="Rectangle 9"/>
          <p:cNvSpPr>
            <a:spLocks noChangeArrowheads="1"/>
          </p:cNvSpPr>
          <p:nvPr/>
        </p:nvSpPr>
        <p:spPr bwMode="auto">
          <a:xfrm>
            <a:off x="2411413" y="1341438"/>
            <a:ext cx="431800" cy="215900"/>
          </a:xfrm>
          <a:prstGeom prst="rect">
            <a:avLst/>
          </a:prstGeom>
          <a:solidFill>
            <a:schemeClr val="bg1"/>
          </a:solidFill>
          <a:ln w="9525">
            <a:solidFill>
              <a:schemeClr val="bg1"/>
            </a:solidFill>
            <a:miter lim="800000"/>
            <a:headEnd/>
            <a:tailEnd/>
          </a:ln>
        </p:spPr>
        <p:txBody>
          <a:bodyPr wrap="none" anchor="ctr"/>
          <a:lstStyle>
            <a:lvl1pPr eaLnBrk="0" hangingPunct="0">
              <a:defRPr sz="2400">
                <a:solidFill>
                  <a:schemeClr val="tx1"/>
                </a:solidFill>
                <a:latin typeface="Times New Roman" charset="0"/>
                <a:ea typeface="宋体" charset="0"/>
              </a:defRPr>
            </a:lvl1pPr>
            <a:lvl2pPr marL="742950" indent="-285750" eaLnBrk="0" hangingPunct="0">
              <a:defRPr sz="2400">
                <a:solidFill>
                  <a:schemeClr val="tx1"/>
                </a:solidFill>
                <a:latin typeface="Times New Roman" charset="0"/>
                <a:ea typeface="宋体" charset="0"/>
              </a:defRPr>
            </a:lvl2pPr>
            <a:lvl3pPr marL="1143000" indent="-228600" eaLnBrk="0" hangingPunct="0">
              <a:defRPr sz="2400">
                <a:solidFill>
                  <a:schemeClr val="tx1"/>
                </a:solidFill>
                <a:latin typeface="Times New Roman" charset="0"/>
                <a:ea typeface="宋体" charset="0"/>
              </a:defRPr>
            </a:lvl3pPr>
            <a:lvl4pPr marL="1600200" indent="-228600" eaLnBrk="0" hangingPunct="0">
              <a:defRPr sz="2400">
                <a:solidFill>
                  <a:schemeClr val="tx1"/>
                </a:solidFill>
                <a:latin typeface="Times New Roman" charset="0"/>
                <a:ea typeface="宋体" charset="0"/>
              </a:defRPr>
            </a:lvl4pPr>
            <a:lvl5pPr marL="2057400" indent="-228600" eaLnBrk="0" hangingPunct="0">
              <a:defRPr sz="2400">
                <a:solidFill>
                  <a:schemeClr val="tx1"/>
                </a:solidFill>
                <a:latin typeface="Times New Roman" charset="0"/>
                <a:ea typeface="宋体" charset="0"/>
              </a:defRPr>
            </a:lvl5pPr>
            <a:lvl6pPr marL="2514600" indent="-228600" eaLnBrk="0" fontAlgn="base" hangingPunct="0">
              <a:spcBef>
                <a:spcPct val="0"/>
              </a:spcBef>
              <a:spcAft>
                <a:spcPct val="0"/>
              </a:spcAft>
              <a:buFont typeface="Arial" charset="0"/>
              <a:defRPr sz="2400">
                <a:solidFill>
                  <a:schemeClr val="tx1"/>
                </a:solidFill>
                <a:latin typeface="Times New Roman" charset="0"/>
                <a:ea typeface="宋体" charset="0"/>
              </a:defRPr>
            </a:lvl6pPr>
            <a:lvl7pPr marL="2971800" indent="-228600" eaLnBrk="0" fontAlgn="base" hangingPunct="0">
              <a:spcBef>
                <a:spcPct val="0"/>
              </a:spcBef>
              <a:spcAft>
                <a:spcPct val="0"/>
              </a:spcAft>
              <a:buFont typeface="Arial" charset="0"/>
              <a:defRPr sz="2400">
                <a:solidFill>
                  <a:schemeClr val="tx1"/>
                </a:solidFill>
                <a:latin typeface="Times New Roman" charset="0"/>
                <a:ea typeface="宋体" charset="0"/>
              </a:defRPr>
            </a:lvl7pPr>
            <a:lvl8pPr marL="3429000" indent="-228600" eaLnBrk="0" fontAlgn="base" hangingPunct="0">
              <a:spcBef>
                <a:spcPct val="0"/>
              </a:spcBef>
              <a:spcAft>
                <a:spcPct val="0"/>
              </a:spcAft>
              <a:buFont typeface="Arial" charset="0"/>
              <a:defRPr sz="2400">
                <a:solidFill>
                  <a:schemeClr val="tx1"/>
                </a:solidFill>
                <a:latin typeface="Times New Roman" charset="0"/>
                <a:ea typeface="宋体" charset="0"/>
              </a:defRPr>
            </a:lvl8pPr>
            <a:lvl9pPr marL="3886200" indent="-228600" eaLnBrk="0" fontAlgn="base" hangingPunct="0">
              <a:spcBef>
                <a:spcPct val="0"/>
              </a:spcBef>
              <a:spcAft>
                <a:spcPct val="0"/>
              </a:spcAft>
              <a:buFont typeface="Arial" charset="0"/>
              <a:defRPr sz="2400">
                <a:solidFill>
                  <a:schemeClr val="tx1"/>
                </a:solidFill>
                <a:latin typeface="Times New Roman" charset="0"/>
                <a:ea typeface="宋体" charset="0"/>
              </a:defRPr>
            </a:lvl9pPr>
          </a:lstStyle>
          <a:p>
            <a:pPr eaLnBrk="1" hangingPunct="1"/>
            <a:endParaRPr lang="zh-CN" altLang="en-US">
              <a:solidFill>
                <a:prstClr val="black"/>
              </a:solidFill>
            </a:endParaRPr>
          </a:p>
        </p:txBody>
      </p:sp>
      <p:sp>
        <p:nvSpPr>
          <p:cNvPr id="2" name="Title 1"/>
          <p:cNvSpPr>
            <a:spLocks noGrp="1"/>
          </p:cNvSpPr>
          <p:nvPr>
            <p:ph type="title"/>
          </p:nvPr>
        </p:nvSpPr>
        <p:spPr>
          <a:xfrm>
            <a:off x="3671888" y="293129"/>
            <a:ext cx="5188333" cy="2312517"/>
          </a:xfrm>
        </p:spPr>
        <p:txBody>
          <a:bodyPr>
            <a:noAutofit/>
          </a:bodyPr>
          <a:lstStyle/>
          <a:p>
            <a:r>
              <a:rPr lang="en-US" sz="2800" dirty="0"/>
              <a:t>A single amino acid change (Glu</a:t>
            </a:r>
            <a:r>
              <a:rPr lang="en-US" sz="2800" baseline="30000" dirty="0"/>
              <a:t>6</a:t>
            </a:r>
            <a:r>
              <a:rPr lang="en-US" sz="2800" dirty="0"/>
              <a:t> to Val</a:t>
            </a:r>
            <a:r>
              <a:rPr lang="en-US" sz="2800" baseline="30000" dirty="0"/>
              <a:t>6</a:t>
            </a:r>
            <a:r>
              <a:rPr lang="en-US" sz="2800" dirty="0"/>
              <a:t>) occurs in the </a:t>
            </a:r>
            <a:r>
              <a:rPr lang="en-US" sz="2800" dirty="0">
                <a:latin typeface="Symbol" charset="2"/>
                <a:ea typeface="Symbol" charset="2"/>
                <a:cs typeface="Symbol" charset="2"/>
              </a:rPr>
              <a:t>b</a:t>
            </a:r>
            <a:r>
              <a:rPr lang="en-US" sz="2800" dirty="0"/>
              <a:t> subunit of hemoglobin, causing the mutant molecule prone to aggregate </a:t>
            </a:r>
          </a:p>
        </p:txBody>
      </p:sp>
      <p:sp>
        <p:nvSpPr>
          <p:cNvPr id="40965" name="Rectangle 10"/>
          <p:cNvSpPr>
            <a:spLocks noGrp="1" noChangeArrowheads="1"/>
          </p:cNvSpPr>
          <p:nvPr>
            <p:ph type="body" idx="4294967295"/>
          </p:nvPr>
        </p:nvSpPr>
        <p:spPr>
          <a:xfrm>
            <a:off x="3671888" y="3175766"/>
            <a:ext cx="5188332" cy="3571875"/>
          </a:xfrm>
          <a:noFill/>
        </p:spPr>
        <p:txBody>
          <a:bodyPr anchor="ctr">
            <a:normAutofit/>
          </a:bodyPr>
          <a:lstStyle/>
          <a:p>
            <a:pPr>
              <a:lnSpc>
                <a:spcPct val="90000"/>
              </a:lnSpc>
            </a:pPr>
            <a:r>
              <a:rPr lang="en-US" altLang="zh-CN" sz="2000" dirty="0"/>
              <a:t>Sickled cell are very fragile and rupture easily, resulting in anemia.</a:t>
            </a:r>
          </a:p>
          <a:p>
            <a:pPr>
              <a:lnSpc>
                <a:spcPct val="90000"/>
              </a:lnSpc>
            </a:pPr>
            <a:r>
              <a:rPr lang="en-US" altLang="zh-CN" sz="2000" dirty="0"/>
              <a:t>Capillaries become blocked by the sickled cells.</a:t>
            </a:r>
          </a:p>
          <a:p>
            <a:pPr>
              <a:lnSpc>
                <a:spcPct val="90000"/>
              </a:lnSpc>
            </a:pPr>
            <a:r>
              <a:rPr lang="en-US" altLang="zh-CN" sz="2000" dirty="0"/>
              <a:t>Untreated patients die in childhood.</a:t>
            </a:r>
          </a:p>
          <a:p>
            <a:pPr>
              <a:lnSpc>
                <a:spcPct val="90000"/>
              </a:lnSpc>
            </a:pPr>
            <a:r>
              <a:rPr lang="en-US" altLang="zh-CN" sz="2000" dirty="0"/>
              <a:t>Heterozygous individuals possess a small but significant resistance to lethal forms of malaria.</a:t>
            </a:r>
          </a:p>
        </p:txBody>
      </p:sp>
    </p:spTree>
    <p:extLst>
      <p:ext uri="{BB962C8B-B14F-4D97-AF65-F5344CB8AC3E}">
        <p14:creationId xmlns:p14="http://schemas.microsoft.com/office/powerpoint/2010/main" val="548296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629195" y="135102"/>
            <a:ext cx="7886700" cy="1325563"/>
          </a:xfrm>
        </p:spPr>
        <p:txBody>
          <a:bodyPr>
            <a:normAutofit/>
          </a:bodyPr>
          <a:lstStyle/>
          <a:p>
            <a:r>
              <a:rPr lang="en-US" sz="2800" dirty="0"/>
              <a:t>The ability of myoglobin and hemoglobin to bind oxygen depends on the heme group</a:t>
            </a:r>
            <a:endParaRPr lang="en-US" sz="2800" baseline="30000" dirty="0"/>
          </a:p>
        </p:txBody>
      </p:sp>
      <p:pic>
        <p:nvPicPr>
          <p:cNvPr id="8" name="Picture 2" descr="figure_05_01"/>
          <p:cNvPicPr>
            <a:picLocks noChangeAspect="1" noChangeArrowheads="1"/>
          </p:cNvPicPr>
          <p:nvPr/>
        </p:nvPicPr>
        <p:blipFill rotWithShape="1">
          <a:blip r:embed="rId3">
            <a:extLst>
              <a:ext uri="{28A0092B-C50C-407E-A947-70E740481C1C}">
                <a14:useLocalDpi xmlns:a14="http://schemas.microsoft.com/office/drawing/2010/main" val="0"/>
              </a:ext>
            </a:extLst>
          </a:blip>
          <a:srcRect b="8110"/>
          <a:stretch/>
        </p:blipFill>
        <p:spPr bwMode="auto">
          <a:xfrm>
            <a:off x="629740" y="1460666"/>
            <a:ext cx="7886155" cy="495959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11" name="TextBox 10"/>
          <p:cNvSpPr txBox="1"/>
          <p:nvPr/>
        </p:nvSpPr>
        <p:spPr>
          <a:xfrm>
            <a:off x="8781393" y="5849007"/>
            <a:ext cx="184731" cy="369332"/>
          </a:xfrm>
          <a:prstGeom prst="rect">
            <a:avLst/>
          </a:prstGeom>
          <a:noFill/>
        </p:spPr>
        <p:txBody>
          <a:bodyPr wrap="none" rtlCol="0">
            <a:spAutoFit/>
          </a:bodyPr>
          <a:lstStyle/>
          <a:p>
            <a:endParaRPr lang="en-US" dirty="0">
              <a:solidFill>
                <a:prstClr val="black"/>
              </a:solidFill>
            </a:endParaRPr>
          </a:p>
        </p:txBody>
      </p:sp>
    </p:spTree>
    <p:extLst>
      <p:ext uri="{BB962C8B-B14F-4D97-AF65-F5344CB8AC3E}">
        <p14:creationId xmlns:p14="http://schemas.microsoft.com/office/powerpoint/2010/main" val="14744846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2" name="Picture 5" descr="A Kekule structure of the side view of a heme group, labeled &quot;edge view&quot; at the top, with the proximal His residue and the plane of the poryphrin ring system labeled at the bottom.&#10;Diagram is labeled &quot;edge view&quot; at the top. The structure is viewed from the side, so instead of a complex of closed rings, there is a single closed ring structure with two double bonds. Beginning with CH at the upper right: CH is double bonded to N; N is single bonded to CH; CH is double bonded to C; C is single bonded to NH. The nitrogen on the right side of the ring structure is shown bonded to the Fe, which is bound inside the perpendicular plane. The perpendicular plane is represented by two orange rectangles, oriented vertically above and below the Fe. Pink arrows are directed at the Fe from the direction of the nitrogen, from both rectangles representing the plane, and an O2 on the far right side of the plane. This is labeled &quot;plane of poryphrin ring system&quot; below. On the left side of the closed ring is the proximal His residue (labeled below) which is shown as a wavy line attached to a carbon chain (the carbon in the ring plus a CH2) extending down and to the left. The His residue is oriented diagonally, reaching to the upper left and lower right. It is labeled &quot;proximal His residue&quot; below. "/>
          <p:cNvPicPr>
            <a:picLocks noChangeAspect="1"/>
          </p:cNvPicPr>
          <p:nvPr/>
        </p:nvPicPr>
        <p:blipFill rotWithShape="1">
          <a:blip r:embed="rId3">
            <a:extLst>
              <a:ext uri="{28A0092B-C50C-407E-A947-70E740481C1C}">
                <a14:useLocalDpi xmlns:a14="http://schemas.microsoft.com/office/drawing/2010/main" val="0"/>
              </a:ext>
            </a:extLst>
          </a:blip>
          <a:srcRect b="8134"/>
          <a:stretch/>
        </p:blipFill>
        <p:spPr bwMode="auto">
          <a:xfrm>
            <a:off x="443825" y="1690689"/>
            <a:ext cx="3740670" cy="46050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6" descr="A cylindrical model of myoglobin shown with His residues. The alpha helices are shown as white cylinders labeled A to H. Bends, which are thin, white connectors, are labeled with two letters according to the helices they connect. Helix A is horizontally oriented, with bend AB emerging from its right end and connecting to Helix B. Helix B is oriented vertically and leaning slightly left. There is no labeled bend for BC, because no residue exists there. Helix C is oriented end-first toward the viewer, with bend CD emerging from the front end and curving to the right, looping up and down before connecting to Helix D, which is shorter and vertically oriented with the lower end tilted slightly toward the viewer. Bend DE is short and curves slightly to the left to connect with Helix E, which is oriented lengthwise toward the viewer, with the left end tilted downward. To the far left end of Helix E, bend EF is very short and connects with Helix F, which is oriented vertically with a slight tilt to the right. Bend FG extends from the top of Helix F away from the reader to connect with Helix G, which is diagonally oriented and tilted downward on the right side. It is located behind all the other helices. Just below Helix E, bend GH is visible. It curves downward from Helix G and upward to join with Helix H, which is oriented diagonally, with the right side tilted down and slightly away from the viewer. At the end of Helix H, closest to the viewer, is a residue labeled &quot;carboxyl terminus.&quot; At the leftmost end of Helix A is the label &quot;amino terminus.&quot; These His residues are located on Helices E and F.  His64 is labeled and located on Helix E, and is shown as a white ball-and-stick model that bends toward the center of the protein where the heme group is situated. His 93 (His F8) (labeled on the helix) is on Helix F. It is shown as a ball-and-stick closed ring structure, also oriented toward the center of the protein and the heme group. Between the two His residues, the heme group (red) is suspended. It is oriented vertically and contains an orange ball within it, representing iron. "/>
          <p:cNvPicPr>
            <a:picLocks noChangeAspect="1"/>
          </p:cNvPicPr>
          <p:nvPr/>
        </p:nvPicPr>
        <p:blipFill rotWithShape="1">
          <a:blip r:embed="rId4">
            <a:extLst>
              <a:ext uri="{28A0092B-C50C-407E-A947-70E740481C1C}">
                <a14:useLocalDpi xmlns:a14="http://schemas.microsoft.com/office/drawing/2010/main" val="0"/>
              </a:ext>
            </a:extLst>
          </a:blip>
          <a:srcRect b="7121"/>
          <a:stretch/>
        </p:blipFill>
        <p:spPr bwMode="auto">
          <a:xfrm>
            <a:off x="4572000" y="2634553"/>
            <a:ext cx="4490921" cy="36611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p:cNvSpPr>
            <a:spLocks noGrp="1"/>
          </p:cNvSpPr>
          <p:nvPr>
            <p:ph type="title"/>
          </p:nvPr>
        </p:nvSpPr>
        <p:spPr/>
        <p:txBody>
          <a:bodyPr>
            <a:normAutofit/>
          </a:bodyPr>
          <a:lstStyle/>
          <a:p>
            <a:r>
              <a:rPr lang="en-US" altLang="x-none" sz="4000" dirty="0"/>
              <a:t>Structure of Myoglobin</a:t>
            </a:r>
            <a:endParaRPr lang="en-US" sz="4000" dirty="0"/>
          </a:p>
        </p:txBody>
      </p:sp>
    </p:spTree>
    <p:extLst>
      <p:ext uri="{BB962C8B-B14F-4D97-AF65-F5344CB8AC3E}">
        <p14:creationId xmlns:p14="http://schemas.microsoft.com/office/powerpoint/2010/main" val="119194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Oxygen binding to myoglobin</a:t>
            </a:r>
          </a:p>
        </p:txBody>
      </p:sp>
      <p:sp>
        <p:nvSpPr>
          <p:cNvPr id="5" name="Content Placeholder 4"/>
          <p:cNvSpPr>
            <a:spLocks noGrp="1"/>
          </p:cNvSpPr>
          <p:nvPr>
            <p:ph sz="half" idx="2"/>
          </p:nvPr>
        </p:nvSpPr>
        <p:spPr/>
        <p:txBody>
          <a:bodyPr anchor="ctr">
            <a:normAutofit/>
          </a:bodyPr>
          <a:lstStyle/>
          <a:p>
            <a:pPr>
              <a:lnSpc>
                <a:spcPct val="100000"/>
              </a:lnSpc>
            </a:pPr>
            <a:r>
              <a:rPr lang="en-US" sz="2000" dirty="0"/>
              <a:t>His</a:t>
            </a:r>
            <a:r>
              <a:rPr lang="en-US" sz="2000" baseline="30000" dirty="0"/>
              <a:t>93</a:t>
            </a:r>
            <a:r>
              <a:rPr lang="en-US" sz="2000" dirty="0"/>
              <a:t> (His F8, the proximal histidine) binds to Fe</a:t>
            </a:r>
            <a:r>
              <a:rPr lang="en-US" sz="2000" baseline="30000" dirty="0"/>
              <a:t>2+</a:t>
            </a:r>
            <a:r>
              <a:rPr lang="en-US" sz="2000" dirty="0"/>
              <a:t> in heme</a:t>
            </a:r>
            <a:endParaRPr lang="en-US" altLang="en-US" sz="2000" dirty="0"/>
          </a:p>
          <a:p>
            <a:pPr>
              <a:lnSpc>
                <a:spcPct val="100000"/>
              </a:lnSpc>
            </a:pPr>
            <a:r>
              <a:rPr lang="en-US" altLang="en-US" sz="2000" dirty="0"/>
              <a:t>The axis of the oxygen molecule is positioned at an angle to the Fe-O bond</a:t>
            </a:r>
          </a:p>
          <a:p>
            <a:pPr>
              <a:lnSpc>
                <a:spcPct val="100000"/>
              </a:lnSpc>
            </a:pPr>
            <a:r>
              <a:rPr lang="en-US" altLang="en-US" sz="2000" dirty="0"/>
              <a:t>His</a:t>
            </a:r>
            <a:r>
              <a:rPr lang="en-US" altLang="en-US" sz="2000" baseline="30000" dirty="0"/>
              <a:t>64</a:t>
            </a:r>
            <a:r>
              <a:rPr lang="en-US" altLang="en-US" sz="2000" dirty="0"/>
              <a:t> (His E7, the distal histidine) forms a hydrogen bond with O</a:t>
            </a:r>
            <a:r>
              <a:rPr lang="en-US" altLang="en-US" sz="2000" baseline="-25000" dirty="0"/>
              <a:t>2</a:t>
            </a:r>
          </a:p>
          <a:p>
            <a:pPr>
              <a:lnSpc>
                <a:spcPct val="100000"/>
              </a:lnSpc>
            </a:pPr>
            <a:r>
              <a:rPr lang="en-US" altLang="en-US" sz="2000" dirty="0"/>
              <a:t>This may help preclude the linear binding of CO, providing one explanation for the diminished binding of CO to </a:t>
            </a:r>
            <a:r>
              <a:rPr lang="en-US" altLang="en-US" sz="2000" dirty="0" err="1"/>
              <a:t>heme</a:t>
            </a:r>
            <a:r>
              <a:rPr lang="en-US" altLang="en-US" sz="2000" dirty="0"/>
              <a:t> in myoglobin and hemoglobin.</a:t>
            </a:r>
            <a:endParaRPr lang="en-US" sz="2000" dirty="0"/>
          </a:p>
        </p:txBody>
      </p:sp>
      <p:pic>
        <p:nvPicPr>
          <p:cNvPr id="6" name="Picture 2" descr="figure_05_05c"/>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b="7375"/>
          <a:stretch/>
        </p:blipFill>
        <p:spPr bwMode="auto">
          <a:xfrm>
            <a:off x="688335" y="1825625"/>
            <a:ext cx="3766829" cy="403042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18500795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Protein </a:t>
            </a:r>
            <a:r>
              <a:rPr lang="en-US" sz="3600"/>
              <a:t>structure affect how ligands bind</a:t>
            </a:r>
          </a:p>
        </p:txBody>
      </p:sp>
      <p:sp>
        <p:nvSpPr>
          <p:cNvPr id="4" name="Content Placeholder 3"/>
          <p:cNvSpPr>
            <a:spLocks noGrp="1"/>
          </p:cNvSpPr>
          <p:nvPr>
            <p:ph idx="1"/>
          </p:nvPr>
        </p:nvSpPr>
        <p:spPr/>
        <p:txBody>
          <a:bodyPr>
            <a:normAutofit/>
          </a:bodyPr>
          <a:lstStyle/>
          <a:p>
            <a:r>
              <a:rPr lang="en-US" altLang="en-US" sz="1900" dirty="0"/>
              <a:t>CO binds to free heme molecules more than 20,000 times better than O</a:t>
            </a:r>
            <a:r>
              <a:rPr lang="en-US" altLang="en-US" sz="1900" baseline="-25000" dirty="0"/>
              <a:t>2</a:t>
            </a:r>
            <a:r>
              <a:rPr lang="en-US" altLang="en-US" sz="1900" dirty="0"/>
              <a:t> (that is the </a:t>
            </a:r>
            <a:r>
              <a:rPr lang="en-US" altLang="en-US" sz="1900" dirty="0" err="1"/>
              <a:t>K</a:t>
            </a:r>
            <a:r>
              <a:rPr lang="en-US" altLang="en-US" sz="1900" baseline="-25000" dirty="0" err="1"/>
              <a:t>d</a:t>
            </a:r>
            <a:r>
              <a:rPr lang="en-US" altLang="en-US" sz="1900" dirty="0"/>
              <a:t> or P</a:t>
            </a:r>
            <a:r>
              <a:rPr lang="en-US" altLang="en-US" sz="1900" baseline="-25000" dirty="0"/>
              <a:t>50</a:t>
            </a:r>
            <a:r>
              <a:rPr lang="en-US" altLang="en-US" sz="1900" dirty="0"/>
              <a:t> for CO binding to free heme is more than 20,000 times lower than that for O</a:t>
            </a:r>
            <a:r>
              <a:rPr lang="en-US" altLang="en-US" sz="1900" baseline="-25000" dirty="0"/>
              <a:t>2</a:t>
            </a:r>
            <a:r>
              <a:rPr lang="en-US" altLang="en-US" sz="1900" dirty="0"/>
              <a:t>).</a:t>
            </a:r>
          </a:p>
          <a:p>
            <a:r>
              <a:rPr lang="en-US" altLang="en-US" sz="1900" dirty="0"/>
              <a:t>However, CO only binds about 200 times better than O</a:t>
            </a:r>
            <a:r>
              <a:rPr lang="en-US" altLang="en-US" sz="1900" baseline="-25000" dirty="0"/>
              <a:t>2</a:t>
            </a:r>
            <a:r>
              <a:rPr lang="en-US" altLang="en-US" sz="1900" dirty="0"/>
              <a:t> when the heme is bound to Mb. </a:t>
            </a:r>
          </a:p>
          <a:p>
            <a:r>
              <a:rPr lang="en-US" altLang="en-US" sz="1900" dirty="0"/>
              <a:t>This difference can be partly explained by steric hindrance. When CO binds to free </a:t>
            </a:r>
            <a:r>
              <a:rPr lang="en-US" altLang="en-US" sz="1900" dirty="0" err="1"/>
              <a:t>heme</a:t>
            </a:r>
            <a:r>
              <a:rPr lang="en-US" altLang="en-US" sz="1900" dirty="0"/>
              <a:t>, the Fe, C, and O atoms lie in a straight line. </a:t>
            </a:r>
            <a:endParaRPr lang="en-US" dirty="0"/>
          </a:p>
        </p:txBody>
      </p:sp>
      <p:pic>
        <p:nvPicPr>
          <p:cNvPr id="3" name="Picture 2" descr="figure_05_05ab"/>
          <p:cNvPicPr>
            <a:picLocks noChangeAspect="1" noChangeArrowheads="1"/>
          </p:cNvPicPr>
          <p:nvPr/>
        </p:nvPicPr>
        <p:blipFill rotWithShape="1">
          <a:blip r:embed="rId3">
            <a:extLst>
              <a:ext uri="{28A0092B-C50C-407E-A947-70E740481C1C}">
                <a14:useLocalDpi xmlns:a14="http://schemas.microsoft.com/office/drawing/2010/main" val="0"/>
              </a:ext>
            </a:extLst>
          </a:blip>
          <a:srcRect b="16019"/>
          <a:stretch/>
        </p:blipFill>
        <p:spPr bwMode="auto">
          <a:xfrm>
            <a:off x="628650" y="4106891"/>
            <a:ext cx="7886700" cy="23897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977597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Ligand binding to a protein</a:t>
            </a:r>
          </a:p>
        </p:txBody>
      </p:sp>
      <p:sp>
        <p:nvSpPr>
          <p:cNvPr id="4" name="Content Placeholder 3"/>
          <p:cNvSpPr>
            <a:spLocks noGrp="1"/>
          </p:cNvSpPr>
          <p:nvPr>
            <p:ph idx="1"/>
          </p:nvPr>
        </p:nvSpPr>
        <p:spPr>
          <a:xfrm>
            <a:off x="628650" y="1825625"/>
            <a:ext cx="4462334" cy="4619780"/>
          </a:xfrm>
        </p:spPr>
        <p:txBody>
          <a:bodyPr>
            <a:normAutofit/>
          </a:bodyPr>
          <a:lstStyle/>
          <a:p>
            <a:pPr>
              <a:lnSpc>
                <a:spcPct val="100000"/>
              </a:lnSpc>
            </a:pPr>
            <a:r>
              <a:rPr lang="en-US" sz="1800" dirty="0"/>
              <a:t>A </a:t>
            </a:r>
            <a:r>
              <a:rPr lang="en-US" sz="1800" b="1" dirty="0"/>
              <a:t>ligand</a:t>
            </a:r>
            <a:r>
              <a:rPr lang="en-US" sz="1800" dirty="0"/>
              <a:t> is a molecule that binds to a biomolecule.</a:t>
            </a:r>
          </a:p>
          <a:p>
            <a:pPr>
              <a:lnSpc>
                <a:spcPct val="100000"/>
              </a:lnSpc>
            </a:pPr>
            <a:r>
              <a:rPr lang="en-US" sz="1800" dirty="0"/>
              <a:t>A ligand can be an ion, a small molecule,  or another (smaller) protein.</a:t>
            </a:r>
          </a:p>
          <a:p>
            <a:pPr>
              <a:lnSpc>
                <a:spcPct val="100000"/>
              </a:lnSpc>
            </a:pPr>
            <a:r>
              <a:rPr lang="en-US" sz="1800" dirty="0"/>
              <a:t>A ligand binds at a site on the receptor molecule called the </a:t>
            </a:r>
            <a:r>
              <a:rPr lang="en-US" sz="1800" b="1" dirty="0"/>
              <a:t>binding site</a:t>
            </a:r>
            <a:r>
              <a:rPr lang="en-US" sz="1800" dirty="0"/>
              <a:t>.</a:t>
            </a:r>
          </a:p>
          <a:p>
            <a:pPr>
              <a:lnSpc>
                <a:spcPct val="100000"/>
              </a:lnSpc>
            </a:pPr>
            <a:r>
              <a:rPr lang="en-US" sz="1800" dirty="0"/>
              <a:t>Ligand binds via noncovalent interactions (hydrogen bond, hydrophobic interaction, ionic interaction, van der Waals interaction). </a:t>
            </a:r>
          </a:p>
          <a:p>
            <a:pPr>
              <a:lnSpc>
                <a:spcPct val="100000"/>
              </a:lnSpc>
            </a:pPr>
            <a:r>
              <a:rPr lang="en-US" sz="1800" dirty="0"/>
              <a:t>Ligand binding to a receptor molecule often induces a conformational change in the receptor molecule (</a:t>
            </a:r>
            <a:r>
              <a:rPr lang="en-US" sz="1800" b="1" dirty="0"/>
              <a:t>induced fit</a:t>
            </a:r>
            <a:r>
              <a:rPr lang="en-US" sz="1800" dirty="0"/>
              <a:t> and </a:t>
            </a:r>
            <a:r>
              <a:rPr lang="en-US" sz="1800" b="1" dirty="0"/>
              <a:t>allosteric regulation</a:t>
            </a:r>
            <a:r>
              <a:rPr lang="en-US" sz="1800" dirty="0"/>
              <a:t>).</a:t>
            </a:r>
          </a:p>
        </p:txBody>
      </p:sp>
      <p:pic>
        <p:nvPicPr>
          <p:cNvPr id="5" name="Picture 2" descr="figure_05_03"/>
          <p:cNvPicPr>
            <a:picLocks noChangeAspect="1" noChangeArrowheads="1"/>
          </p:cNvPicPr>
          <p:nvPr/>
        </p:nvPicPr>
        <p:blipFill rotWithShape="1">
          <a:blip r:embed="rId2">
            <a:extLst>
              <a:ext uri="{28A0092B-C50C-407E-A947-70E740481C1C}">
                <a14:useLocalDpi xmlns:a14="http://schemas.microsoft.com/office/drawing/2010/main" val="0"/>
              </a:ext>
            </a:extLst>
          </a:blip>
          <a:srcRect b="8236"/>
          <a:stretch/>
        </p:blipFill>
        <p:spPr bwMode="auto">
          <a:xfrm>
            <a:off x="5090984" y="2369756"/>
            <a:ext cx="3488190" cy="3263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extLst>
      <p:ext uri="{BB962C8B-B14F-4D97-AF65-F5344CB8AC3E}">
        <p14:creationId xmlns:p14="http://schemas.microsoft.com/office/powerpoint/2010/main" val="4377281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026"/>
          <p:cNvSpPr>
            <a:spLocks noGrp="1" noChangeArrowheads="1"/>
          </p:cNvSpPr>
          <p:nvPr>
            <p:ph type="title"/>
          </p:nvPr>
        </p:nvSpPr>
        <p:spPr>
          <a:xfrm>
            <a:off x="-12071" y="238125"/>
            <a:ext cx="9144000" cy="762000"/>
          </a:xfrm>
        </p:spPr>
        <p:txBody>
          <a:bodyPr>
            <a:normAutofit/>
          </a:bodyPr>
          <a:lstStyle/>
          <a:p>
            <a:pPr algn="ctr" eaLnBrk="1" hangingPunct="1"/>
            <a:r>
              <a:rPr lang="en-US" altLang="x-none" sz="4000" dirty="0">
                <a:ea typeface="MS PGothic" charset="-128"/>
                <a:cs typeface="Calibri" charset="0"/>
              </a:rPr>
              <a:t>Binding: Quantitative Description</a:t>
            </a:r>
          </a:p>
        </p:txBody>
      </p:sp>
      <p:sp>
        <p:nvSpPr>
          <p:cNvPr id="7171" name="Rectangle 1027"/>
          <p:cNvSpPr>
            <a:spLocks noGrp="1" noChangeArrowheads="1"/>
          </p:cNvSpPr>
          <p:nvPr>
            <p:ph type="body" idx="1"/>
          </p:nvPr>
        </p:nvSpPr>
        <p:spPr>
          <a:xfrm>
            <a:off x="239588" y="1197320"/>
            <a:ext cx="8815387" cy="5486400"/>
          </a:xfrm>
        </p:spPr>
        <p:txBody>
          <a:bodyPr>
            <a:normAutofit fontScale="92500" lnSpcReduction="20000"/>
          </a:bodyPr>
          <a:lstStyle/>
          <a:p>
            <a:pPr eaLnBrk="1" hangingPunct="1">
              <a:lnSpc>
                <a:spcPct val="90000"/>
              </a:lnSpc>
              <a:defRPr/>
            </a:pPr>
            <a:r>
              <a:rPr lang="en-US" sz="2000" dirty="0">
                <a:ea typeface="ＭＳ Ｐゴシック" charset="-128"/>
              </a:rPr>
              <a:t>Consider a process in which a ligand (L) binds reversibly to a site in a protein (P). </a:t>
            </a:r>
          </a:p>
          <a:p>
            <a:pPr eaLnBrk="1" hangingPunct="1">
              <a:lnSpc>
                <a:spcPct val="90000"/>
              </a:lnSpc>
              <a:buFontTx/>
              <a:buNone/>
              <a:defRPr/>
            </a:pPr>
            <a:endParaRPr lang="en-US" sz="2000" dirty="0">
              <a:ea typeface="ＭＳ Ｐゴシック" charset="-128"/>
            </a:endParaRPr>
          </a:p>
          <a:p>
            <a:pPr eaLnBrk="1" hangingPunct="1">
              <a:lnSpc>
                <a:spcPct val="90000"/>
              </a:lnSpc>
              <a:buFontTx/>
              <a:buNone/>
              <a:defRPr/>
            </a:pPr>
            <a:endParaRPr lang="en-US" sz="2000" dirty="0">
              <a:ea typeface="ＭＳ Ｐゴシック" charset="-128"/>
            </a:endParaRPr>
          </a:p>
          <a:p>
            <a:pPr eaLnBrk="1" hangingPunct="1">
              <a:lnSpc>
                <a:spcPct val="90000"/>
              </a:lnSpc>
              <a:buFontTx/>
              <a:buNone/>
              <a:defRPr/>
            </a:pPr>
            <a:endParaRPr lang="en-US" sz="2000" dirty="0">
              <a:ea typeface="ＭＳ Ｐゴシック" charset="-128"/>
            </a:endParaRPr>
          </a:p>
          <a:p>
            <a:pPr eaLnBrk="1" hangingPunct="1">
              <a:lnSpc>
                <a:spcPct val="90000"/>
              </a:lnSpc>
              <a:buFontTx/>
              <a:buNone/>
              <a:defRPr/>
            </a:pPr>
            <a:endParaRPr lang="en-US" sz="2000" dirty="0">
              <a:ea typeface="ＭＳ Ｐゴシック" charset="-128"/>
            </a:endParaRPr>
          </a:p>
          <a:p>
            <a:pPr eaLnBrk="1" hangingPunct="1">
              <a:lnSpc>
                <a:spcPct val="90000"/>
              </a:lnSpc>
              <a:defRPr/>
            </a:pPr>
            <a:endParaRPr lang="en-US" sz="2000" dirty="0">
              <a:ea typeface="ＭＳ Ｐゴシック" charset="-128"/>
            </a:endParaRPr>
          </a:p>
          <a:p>
            <a:pPr eaLnBrk="1" hangingPunct="1">
              <a:lnSpc>
                <a:spcPct val="110000"/>
              </a:lnSpc>
              <a:defRPr/>
            </a:pPr>
            <a:endParaRPr lang="en-US" sz="2000" dirty="0">
              <a:ea typeface="ＭＳ Ｐゴシック" charset="-128"/>
            </a:endParaRPr>
          </a:p>
          <a:p>
            <a:pPr eaLnBrk="1" hangingPunct="1">
              <a:lnSpc>
                <a:spcPct val="110000"/>
              </a:lnSpc>
              <a:defRPr/>
            </a:pPr>
            <a:r>
              <a:rPr lang="en-US" sz="2000" dirty="0">
                <a:ea typeface="ＭＳ Ｐゴシック" charset="-128"/>
              </a:rPr>
              <a:t>This interaction can be described quantitatively by the association rate constant </a:t>
            </a:r>
            <a:r>
              <a:rPr lang="en-US" sz="2000" i="1" dirty="0" err="1">
                <a:ea typeface="ＭＳ Ｐゴシック" charset="-128"/>
              </a:rPr>
              <a:t>k</a:t>
            </a:r>
            <a:r>
              <a:rPr lang="en-US" sz="2000" i="1" baseline="-25000" dirty="0" err="1">
                <a:ea typeface="ＭＳ Ｐゴシック" charset="-128"/>
              </a:rPr>
              <a:t>a</a:t>
            </a:r>
            <a:r>
              <a:rPr lang="en-US" sz="2000" dirty="0">
                <a:ea typeface="ＭＳ Ｐゴシック" charset="-128"/>
              </a:rPr>
              <a:t> or the dissociation rate constant </a:t>
            </a:r>
            <a:r>
              <a:rPr lang="en-US" sz="2000" i="1" dirty="0" err="1">
                <a:ea typeface="ＭＳ Ｐゴシック" charset="-128"/>
              </a:rPr>
              <a:t>k</a:t>
            </a:r>
            <a:r>
              <a:rPr lang="en-US" sz="2000" i="1" baseline="-25000" dirty="0" err="1">
                <a:ea typeface="ＭＳ Ｐゴシック" charset="-128"/>
              </a:rPr>
              <a:t>d</a:t>
            </a:r>
            <a:r>
              <a:rPr lang="en-US" sz="2000" dirty="0">
                <a:ea typeface="ＭＳ Ｐゴシック" charset="-128"/>
              </a:rPr>
              <a:t>.</a:t>
            </a:r>
            <a:endParaRPr lang="en-US" sz="2000" i="1" dirty="0">
              <a:ea typeface="ＭＳ Ｐゴシック" charset="-128"/>
            </a:endParaRPr>
          </a:p>
          <a:p>
            <a:pPr eaLnBrk="1" hangingPunct="1">
              <a:lnSpc>
                <a:spcPct val="110000"/>
              </a:lnSpc>
              <a:defRPr/>
            </a:pPr>
            <a:r>
              <a:rPr lang="en-US" sz="2000" dirty="0">
                <a:ea typeface="ＭＳ Ｐゴシック" charset="-128"/>
              </a:rPr>
              <a:t>After some time, the process will reach the </a:t>
            </a:r>
            <a:r>
              <a:rPr lang="en-US" sz="2000" dirty="0">
                <a:solidFill>
                  <a:srgbClr val="0F1AFF"/>
                </a:solidFill>
                <a:ea typeface="ＭＳ Ｐゴシック" charset="-128"/>
              </a:rPr>
              <a:t>equilibrium</a:t>
            </a:r>
            <a:r>
              <a:rPr lang="en-US" sz="2000" dirty="0">
                <a:ea typeface="ＭＳ Ｐゴシック" charset="-128"/>
              </a:rPr>
              <a:t> where the association and dissociation rates are equal.</a:t>
            </a:r>
          </a:p>
          <a:p>
            <a:pPr eaLnBrk="1" hangingPunct="1">
              <a:lnSpc>
                <a:spcPct val="110000"/>
              </a:lnSpc>
              <a:defRPr/>
            </a:pPr>
            <a:endParaRPr lang="en-US" sz="2000" dirty="0">
              <a:ea typeface="ＭＳ Ｐゴシック" charset="-128"/>
            </a:endParaRPr>
          </a:p>
          <a:p>
            <a:pPr eaLnBrk="1" hangingPunct="1">
              <a:lnSpc>
                <a:spcPct val="110000"/>
              </a:lnSpc>
              <a:defRPr/>
            </a:pPr>
            <a:r>
              <a:rPr lang="en-US" sz="2000" dirty="0">
                <a:ea typeface="ＭＳ Ｐゴシック" charset="-128"/>
              </a:rPr>
              <a:t>The equilibrium composition is characterized </a:t>
            </a:r>
          </a:p>
          <a:p>
            <a:pPr marL="393700" indent="0" eaLnBrk="1" hangingPunct="1">
              <a:lnSpc>
                <a:spcPct val="110000"/>
              </a:lnSpc>
              <a:buFontTx/>
              <a:buNone/>
              <a:defRPr/>
            </a:pPr>
            <a:r>
              <a:rPr lang="en-US" sz="2000" dirty="0">
                <a:ea typeface="ＭＳ Ｐゴシック" charset="-128"/>
              </a:rPr>
              <a:t>by the equilibrium association constant </a:t>
            </a:r>
            <a:r>
              <a:rPr lang="en-US" sz="2000" i="1" dirty="0" err="1">
                <a:ea typeface="ＭＳ Ｐゴシック" charset="-128"/>
              </a:rPr>
              <a:t>K</a:t>
            </a:r>
            <a:r>
              <a:rPr lang="en-US" sz="2000" i="1" baseline="-25000" dirty="0" err="1">
                <a:ea typeface="ＭＳ Ｐゴシック" charset="-128"/>
              </a:rPr>
              <a:t>a</a:t>
            </a:r>
            <a:r>
              <a:rPr lang="en-US" sz="2000" i="1" baseline="-25000" dirty="0">
                <a:ea typeface="ＭＳ Ｐゴシック" charset="-128"/>
              </a:rPr>
              <a:t> </a:t>
            </a:r>
          </a:p>
          <a:p>
            <a:pPr marL="393700" indent="0" eaLnBrk="1" hangingPunct="1">
              <a:lnSpc>
                <a:spcPct val="110000"/>
              </a:lnSpc>
              <a:buFontTx/>
              <a:buNone/>
              <a:defRPr/>
            </a:pPr>
            <a:r>
              <a:rPr lang="en-US" sz="2000" dirty="0">
                <a:ea typeface="ＭＳ Ｐゴシック" charset="-128"/>
              </a:rPr>
              <a:t>or</a:t>
            </a:r>
            <a:r>
              <a:rPr lang="en-US" sz="2000" dirty="0">
                <a:solidFill>
                  <a:srgbClr val="0F1AFF"/>
                </a:solidFill>
                <a:ea typeface="ＭＳ Ｐゴシック" charset="-128"/>
              </a:rPr>
              <a:t> the equilibrium dissociation constant, </a:t>
            </a:r>
            <a:r>
              <a:rPr lang="en-US" sz="2000" dirty="0" err="1">
                <a:solidFill>
                  <a:srgbClr val="0F1AFF"/>
                </a:solidFill>
                <a:ea typeface="ＭＳ Ｐゴシック" charset="-128"/>
              </a:rPr>
              <a:t>K</a:t>
            </a:r>
            <a:r>
              <a:rPr lang="en-US" sz="2000" i="1" baseline="-25000" dirty="0" err="1">
                <a:solidFill>
                  <a:srgbClr val="0F1AFF"/>
                </a:solidFill>
                <a:ea typeface="ＭＳ Ｐゴシック" charset="-128"/>
              </a:rPr>
              <a:t>d</a:t>
            </a:r>
            <a:r>
              <a:rPr lang="en-US" sz="2000" dirty="0">
                <a:solidFill>
                  <a:srgbClr val="000000"/>
                </a:solidFill>
                <a:ea typeface="ＭＳ Ｐゴシック" charset="-128"/>
              </a:rPr>
              <a:t>.</a:t>
            </a:r>
            <a:endParaRPr lang="en-US" sz="2000" i="1" baseline="-25000" dirty="0">
              <a:solidFill>
                <a:srgbClr val="0F1AFF"/>
              </a:solidFill>
              <a:ea typeface="ＭＳ Ｐゴシック" charset="-128"/>
            </a:endParaRPr>
          </a:p>
          <a:p>
            <a:pPr marL="393700" indent="0" eaLnBrk="1" hangingPunct="1">
              <a:lnSpc>
                <a:spcPct val="110000"/>
              </a:lnSpc>
              <a:buFontTx/>
              <a:buNone/>
              <a:defRPr/>
            </a:pPr>
            <a:endParaRPr lang="en-US" sz="2000" i="1" baseline="-25000" dirty="0">
              <a:solidFill>
                <a:srgbClr val="0F1AFF"/>
              </a:solidFill>
              <a:ea typeface="ＭＳ Ｐゴシック" charset="-128"/>
            </a:endParaRPr>
          </a:p>
          <a:p>
            <a:pPr eaLnBrk="1" hangingPunct="1">
              <a:lnSpc>
                <a:spcPct val="90000"/>
              </a:lnSpc>
              <a:defRPr/>
            </a:pPr>
            <a:endParaRPr lang="en-US" sz="2000" dirty="0">
              <a:ea typeface="ＭＳ Ｐゴシック" charset="-128"/>
            </a:endParaRPr>
          </a:p>
        </p:txBody>
      </p:sp>
      <p:sp>
        <p:nvSpPr>
          <p:cNvPr id="91141" name="PubPieSlice"/>
          <p:cNvSpPr>
            <a:spLocks noEditPoints="1" noChangeArrowheads="1"/>
          </p:cNvSpPr>
          <p:nvPr/>
        </p:nvSpPr>
        <p:spPr bwMode="auto">
          <a:xfrm>
            <a:off x="685800" y="1676400"/>
            <a:ext cx="1371600" cy="1371600"/>
          </a:xfrm>
          <a:custGeom>
            <a:avLst/>
            <a:gdLst>
              <a:gd name="T0" fmla="*/ 2147483647 w 21600"/>
              <a:gd name="T1" fmla="*/ 0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0799" y="0"/>
                </a:moveTo>
                <a:cubicBezTo>
                  <a:pt x="4834" y="0"/>
                  <a:pt x="-1" y="4835"/>
                  <a:pt x="-1" y="10799"/>
                </a:cubicBezTo>
                <a:cubicBezTo>
                  <a:pt x="0" y="16764"/>
                  <a:pt x="4835" y="21600"/>
                  <a:pt x="10800" y="21600"/>
                </a:cubicBezTo>
                <a:cubicBezTo>
                  <a:pt x="16764" y="21600"/>
                  <a:pt x="21600" y="16764"/>
                  <a:pt x="21600" y="10800"/>
                </a:cubicBezTo>
                <a:lnTo>
                  <a:pt x="10800" y="10800"/>
                </a:lnTo>
                <a:lnTo>
                  <a:pt x="10799" y="0"/>
                </a:lnTo>
                <a:close/>
              </a:path>
            </a:pathLst>
          </a:custGeom>
          <a:solidFill>
            <a:srgbClr val="FFFFCC"/>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endParaRPr lang="en-US"/>
          </a:p>
        </p:txBody>
      </p:sp>
      <p:sp>
        <p:nvSpPr>
          <p:cNvPr id="7173" name="Text Box 1030"/>
          <p:cNvSpPr txBox="1">
            <a:spLocks noChangeArrowheads="1"/>
          </p:cNvSpPr>
          <p:nvPr/>
        </p:nvSpPr>
        <p:spPr bwMode="auto">
          <a:xfrm>
            <a:off x="2743200" y="1981200"/>
            <a:ext cx="49212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r>
              <a:rPr lang="en-US" altLang="x-none" sz="3200" b="1"/>
              <a:t>+</a:t>
            </a:r>
            <a:r>
              <a:rPr lang="en-US" altLang="x-none"/>
              <a:t> </a:t>
            </a:r>
          </a:p>
        </p:txBody>
      </p:sp>
      <p:sp>
        <p:nvSpPr>
          <p:cNvPr id="7174" name="AutoShape 1031"/>
          <p:cNvSpPr>
            <a:spLocks noChangeArrowheads="1"/>
          </p:cNvSpPr>
          <p:nvPr/>
        </p:nvSpPr>
        <p:spPr bwMode="auto">
          <a:xfrm>
            <a:off x="3568700" y="1905000"/>
            <a:ext cx="685800" cy="533400"/>
          </a:xfrm>
          <a:prstGeom prst="rtTriangle">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endParaRPr lang="x-none" altLang="x-none"/>
          </a:p>
        </p:txBody>
      </p:sp>
      <p:sp>
        <p:nvSpPr>
          <p:cNvPr id="91145" name="PubPieSlice"/>
          <p:cNvSpPr>
            <a:spLocks noEditPoints="1" noChangeArrowheads="1"/>
          </p:cNvSpPr>
          <p:nvPr/>
        </p:nvSpPr>
        <p:spPr bwMode="auto">
          <a:xfrm>
            <a:off x="6019800" y="1676400"/>
            <a:ext cx="1371600" cy="1371600"/>
          </a:xfrm>
          <a:custGeom>
            <a:avLst/>
            <a:gdLst>
              <a:gd name="T0" fmla="*/ 2147483647 w 21600"/>
              <a:gd name="T1" fmla="*/ 0 h 21600"/>
              <a:gd name="T2" fmla="*/ 2147483647 w 21600"/>
              <a:gd name="T3" fmla="*/ 2147483647 h 21600"/>
              <a:gd name="T4" fmla="*/ 2147483647 w 21600"/>
              <a:gd name="T5" fmla="*/ 2147483647 h 21600"/>
              <a:gd name="T6" fmla="*/ 0 60000 65536"/>
              <a:gd name="T7" fmla="*/ 0 60000 65536"/>
              <a:gd name="T8" fmla="*/ 0 60000 65536"/>
              <a:gd name="T9" fmla="*/ 3163 w 21600"/>
              <a:gd name="T10" fmla="*/ 3163 h 21600"/>
              <a:gd name="T11" fmla="*/ 18437 w 21600"/>
              <a:gd name="T12" fmla="*/ 18437 h 21600"/>
            </a:gdLst>
            <a:ahLst/>
            <a:cxnLst>
              <a:cxn ang="T6">
                <a:pos x="T0" y="T1"/>
              </a:cxn>
              <a:cxn ang="T7">
                <a:pos x="T2" y="T3"/>
              </a:cxn>
              <a:cxn ang="T8">
                <a:pos x="T4" y="T5"/>
              </a:cxn>
            </a:cxnLst>
            <a:rect l="T9" t="T10" r="T11" b="T12"/>
            <a:pathLst>
              <a:path w="21600" h="21600">
                <a:moveTo>
                  <a:pt x="10799" y="0"/>
                </a:moveTo>
                <a:cubicBezTo>
                  <a:pt x="4834" y="0"/>
                  <a:pt x="-1" y="4835"/>
                  <a:pt x="-1" y="10799"/>
                </a:cubicBezTo>
                <a:cubicBezTo>
                  <a:pt x="0" y="16764"/>
                  <a:pt x="4835" y="21600"/>
                  <a:pt x="10800" y="21600"/>
                </a:cubicBezTo>
                <a:cubicBezTo>
                  <a:pt x="16764" y="21600"/>
                  <a:pt x="21600" y="16764"/>
                  <a:pt x="21600" y="10800"/>
                </a:cubicBezTo>
                <a:lnTo>
                  <a:pt x="10800" y="10800"/>
                </a:lnTo>
                <a:lnTo>
                  <a:pt x="10799" y="0"/>
                </a:lnTo>
                <a:close/>
              </a:path>
            </a:pathLst>
          </a:custGeom>
          <a:solidFill>
            <a:srgbClr val="FFFFCC"/>
          </a:solidFill>
          <a:ln w="9525">
            <a:solidFill>
              <a:srgbClr val="000000"/>
            </a:solidFill>
            <a:miter lim="800000"/>
            <a:headEnd/>
            <a:tailEnd/>
          </a:ln>
          <a:effectLst>
            <a:outerShdw blurRad="63500" dist="107763" dir="2700000" algn="ctr" rotWithShape="0">
              <a:srgbClr val="000000">
                <a:alpha val="74997"/>
              </a:srgbClr>
            </a:outerShdw>
          </a:effectLst>
        </p:spPr>
        <p:txBody>
          <a:bodyPr/>
          <a:lstStyle/>
          <a:p>
            <a:endParaRPr lang="en-US"/>
          </a:p>
        </p:txBody>
      </p:sp>
      <p:sp>
        <p:nvSpPr>
          <p:cNvPr id="7176" name="AutoShape 1034"/>
          <p:cNvSpPr>
            <a:spLocks noChangeArrowheads="1"/>
          </p:cNvSpPr>
          <p:nvPr/>
        </p:nvSpPr>
        <p:spPr bwMode="auto">
          <a:xfrm>
            <a:off x="6753225" y="1838325"/>
            <a:ext cx="685800" cy="533400"/>
          </a:xfrm>
          <a:prstGeom prst="rtTriangle">
            <a:avLst/>
          </a:prstGeom>
          <a:solidFill>
            <a:schemeClr val="accent1"/>
          </a:solidFill>
          <a:ln w="9525">
            <a:solidFill>
              <a:schemeClr val="tx1"/>
            </a:solidFill>
            <a:miter lim="800000"/>
            <a:headEnd/>
            <a:tailEnd/>
          </a:ln>
        </p:spPr>
        <p:txBody>
          <a:bodyPr wrap="none" anchor="ct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endParaRPr lang="x-none" altLang="x-none"/>
          </a:p>
        </p:txBody>
      </p:sp>
      <p:sp>
        <p:nvSpPr>
          <p:cNvPr id="7177" name="Line 1035"/>
          <p:cNvSpPr>
            <a:spLocks noChangeShapeType="1"/>
          </p:cNvSpPr>
          <p:nvPr/>
        </p:nvSpPr>
        <p:spPr bwMode="auto">
          <a:xfrm>
            <a:off x="4876800" y="2170113"/>
            <a:ext cx="7620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78" name="Line 1036"/>
          <p:cNvSpPr>
            <a:spLocks noChangeShapeType="1"/>
          </p:cNvSpPr>
          <p:nvPr/>
        </p:nvSpPr>
        <p:spPr bwMode="auto">
          <a:xfrm flipH="1">
            <a:off x="4876800" y="2322513"/>
            <a:ext cx="6858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7179" name="Text Box 1037"/>
          <p:cNvSpPr txBox="1">
            <a:spLocks noChangeArrowheads="1"/>
          </p:cNvSpPr>
          <p:nvPr/>
        </p:nvSpPr>
        <p:spPr bwMode="auto">
          <a:xfrm>
            <a:off x="5013325" y="1676400"/>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r>
              <a:rPr lang="en-US" altLang="x-none" i="1"/>
              <a:t>k</a:t>
            </a:r>
            <a:r>
              <a:rPr lang="en-US" altLang="x-none" i="1" baseline="-25000"/>
              <a:t>a</a:t>
            </a:r>
          </a:p>
        </p:txBody>
      </p:sp>
      <p:sp>
        <p:nvSpPr>
          <p:cNvPr id="7180" name="Text Box 1038"/>
          <p:cNvSpPr txBox="1">
            <a:spLocks noChangeArrowheads="1"/>
          </p:cNvSpPr>
          <p:nvPr/>
        </p:nvSpPr>
        <p:spPr bwMode="auto">
          <a:xfrm>
            <a:off x="5029200" y="2322513"/>
            <a:ext cx="42068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r>
              <a:rPr lang="en-US" altLang="x-none" i="1"/>
              <a:t>k</a:t>
            </a:r>
            <a:r>
              <a:rPr lang="en-US" altLang="x-none" i="1" baseline="-25000"/>
              <a:t>d</a:t>
            </a:r>
          </a:p>
        </p:txBody>
      </p:sp>
      <p:sp>
        <p:nvSpPr>
          <p:cNvPr id="7181" name="Rectangle 1040"/>
          <p:cNvSpPr>
            <a:spLocks noChangeArrowheads="1"/>
          </p:cNvSpPr>
          <p:nvPr/>
        </p:nvSpPr>
        <p:spPr bwMode="auto">
          <a:xfrm>
            <a:off x="6553200" y="3124200"/>
            <a:ext cx="5572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r>
              <a:rPr lang="en-US" altLang="x-none">
                <a:latin typeface="Arial" charset="0"/>
              </a:rPr>
              <a:t>PL</a:t>
            </a:r>
          </a:p>
        </p:txBody>
      </p:sp>
      <p:sp>
        <p:nvSpPr>
          <p:cNvPr id="7182" name="Rectangle 1041"/>
          <p:cNvSpPr>
            <a:spLocks noChangeArrowheads="1"/>
          </p:cNvSpPr>
          <p:nvPr/>
        </p:nvSpPr>
        <p:spPr bwMode="auto">
          <a:xfrm>
            <a:off x="1177925" y="3124200"/>
            <a:ext cx="3873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r>
              <a:rPr lang="en-US" altLang="x-none">
                <a:latin typeface="Arial" charset="0"/>
              </a:rPr>
              <a:t>P</a:t>
            </a:r>
          </a:p>
        </p:txBody>
      </p:sp>
      <p:sp>
        <p:nvSpPr>
          <p:cNvPr id="7183" name="Rectangle 1042"/>
          <p:cNvSpPr>
            <a:spLocks noChangeArrowheads="1"/>
          </p:cNvSpPr>
          <p:nvPr/>
        </p:nvSpPr>
        <p:spPr bwMode="auto">
          <a:xfrm>
            <a:off x="3568700" y="3124200"/>
            <a:ext cx="35401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r>
              <a:rPr lang="en-US" altLang="x-none">
                <a:latin typeface="Arial" charset="0"/>
              </a:rPr>
              <a:t>L</a:t>
            </a:r>
          </a:p>
        </p:txBody>
      </p:sp>
      <p:sp>
        <p:nvSpPr>
          <p:cNvPr id="7184" name="Rectangle 1045"/>
          <p:cNvSpPr>
            <a:spLocks noChangeArrowheads="1"/>
          </p:cNvSpPr>
          <p:nvPr/>
        </p:nvSpPr>
        <p:spPr bwMode="auto">
          <a:xfrm>
            <a:off x="3962400" y="3205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Times" charset="0"/>
                <a:ea typeface="MS PGothic" charset="-128"/>
              </a:defRPr>
            </a:lvl1pPr>
            <a:lvl2pPr marL="742950" indent="-285750">
              <a:defRPr sz="2400">
                <a:solidFill>
                  <a:schemeClr val="tx1"/>
                </a:solidFill>
                <a:latin typeface="Times" charset="0"/>
                <a:ea typeface="MS PGothic" charset="-128"/>
              </a:defRPr>
            </a:lvl2pPr>
            <a:lvl3pPr marL="1143000" indent="-228600">
              <a:defRPr sz="2400">
                <a:solidFill>
                  <a:schemeClr val="tx1"/>
                </a:solidFill>
                <a:latin typeface="Times" charset="0"/>
                <a:ea typeface="MS PGothic" charset="-128"/>
              </a:defRPr>
            </a:lvl3pPr>
            <a:lvl4pPr marL="1600200" indent="-228600">
              <a:defRPr sz="2400">
                <a:solidFill>
                  <a:schemeClr val="tx1"/>
                </a:solidFill>
                <a:latin typeface="Times" charset="0"/>
                <a:ea typeface="MS PGothic" charset="-128"/>
              </a:defRPr>
            </a:lvl4pPr>
            <a:lvl5pPr marL="2057400" indent="-228600">
              <a:defRPr sz="2400">
                <a:solidFill>
                  <a:schemeClr val="tx1"/>
                </a:solidFill>
                <a:latin typeface="Times" charset="0"/>
                <a:ea typeface="MS PGothic" charset="-128"/>
              </a:defRPr>
            </a:lvl5pPr>
            <a:lvl6pPr marL="2514600" indent="-228600" eaLnBrk="0" fontAlgn="base" hangingPunct="0">
              <a:spcBef>
                <a:spcPct val="0"/>
              </a:spcBef>
              <a:spcAft>
                <a:spcPct val="0"/>
              </a:spcAft>
              <a:defRPr sz="2400">
                <a:solidFill>
                  <a:schemeClr val="tx1"/>
                </a:solidFill>
                <a:latin typeface="Times" charset="0"/>
                <a:ea typeface="MS PGothic" charset="-128"/>
              </a:defRPr>
            </a:lvl6pPr>
            <a:lvl7pPr marL="2971800" indent="-228600" eaLnBrk="0" fontAlgn="base" hangingPunct="0">
              <a:spcBef>
                <a:spcPct val="0"/>
              </a:spcBef>
              <a:spcAft>
                <a:spcPct val="0"/>
              </a:spcAft>
              <a:defRPr sz="2400">
                <a:solidFill>
                  <a:schemeClr val="tx1"/>
                </a:solidFill>
                <a:latin typeface="Times" charset="0"/>
                <a:ea typeface="MS PGothic" charset="-128"/>
              </a:defRPr>
            </a:lvl7pPr>
            <a:lvl8pPr marL="3429000" indent="-228600" eaLnBrk="0" fontAlgn="base" hangingPunct="0">
              <a:spcBef>
                <a:spcPct val="0"/>
              </a:spcBef>
              <a:spcAft>
                <a:spcPct val="0"/>
              </a:spcAft>
              <a:defRPr sz="2400">
                <a:solidFill>
                  <a:schemeClr val="tx1"/>
                </a:solidFill>
                <a:latin typeface="Times" charset="0"/>
                <a:ea typeface="MS PGothic" charset="-128"/>
              </a:defRPr>
            </a:lvl8pPr>
            <a:lvl9pPr marL="3886200" indent="-228600" eaLnBrk="0" fontAlgn="base" hangingPunct="0">
              <a:spcBef>
                <a:spcPct val="0"/>
              </a:spcBef>
              <a:spcAft>
                <a:spcPct val="0"/>
              </a:spcAft>
              <a:defRPr sz="2400">
                <a:solidFill>
                  <a:schemeClr val="tx1"/>
                </a:solidFill>
                <a:latin typeface="Times" charset="0"/>
                <a:ea typeface="MS PGothic" charset="-128"/>
              </a:defRPr>
            </a:lvl9pPr>
          </a:lstStyle>
          <a:p>
            <a:endParaRPr lang="x-none" altLang="x-none"/>
          </a:p>
        </p:txBody>
      </p:sp>
      <p:graphicFrame>
        <p:nvGraphicFramePr>
          <p:cNvPr id="7185" name="Object 2"/>
          <p:cNvGraphicFramePr>
            <a:graphicFrameLocks noChangeAspect="1"/>
          </p:cNvGraphicFramePr>
          <p:nvPr>
            <p:extLst>
              <p:ext uri="{D42A27DB-BD31-4B8C-83A1-F6EECF244321}">
                <p14:modId xmlns:p14="http://schemas.microsoft.com/office/powerpoint/2010/main" val="1444835569"/>
              </p:ext>
            </p:extLst>
          </p:nvPr>
        </p:nvGraphicFramePr>
        <p:xfrm>
          <a:off x="5787231" y="5410202"/>
          <a:ext cx="2617788" cy="936625"/>
        </p:xfrm>
        <a:graphic>
          <a:graphicData uri="http://schemas.openxmlformats.org/presentationml/2006/ole">
            <mc:AlternateContent xmlns:mc="http://schemas.openxmlformats.org/markup-compatibility/2006">
              <mc:Choice xmlns:v="urn:schemas-microsoft-com:vml" Requires="v">
                <p:oleObj name="Equation" r:id="rId2" imgW="1180588" imgH="418918" progId="Equation.3">
                  <p:embed/>
                </p:oleObj>
              </mc:Choice>
              <mc:Fallback>
                <p:oleObj name="Equation" r:id="rId2" imgW="1180588" imgH="418918" progId="Equation.3">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87231" y="5410202"/>
                        <a:ext cx="2617788"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7186" name="Object 3"/>
          <p:cNvGraphicFramePr>
            <a:graphicFrameLocks noChangeAspect="1"/>
          </p:cNvGraphicFramePr>
          <p:nvPr>
            <p:extLst>
              <p:ext uri="{D42A27DB-BD31-4B8C-83A1-F6EECF244321}">
                <p14:modId xmlns:p14="http://schemas.microsoft.com/office/powerpoint/2010/main" val="197495512"/>
              </p:ext>
            </p:extLst>
          </p:nvPr>
        </p:nvGraphicFramePr>
        <p:xfrm>
          <a:off x="1839221" y="4765676"/>
          <a:ext cx="2514600" cy="485775"/>
        </p:xfrm>
        <a:graphic>
          <a:graphicData uri="http://schemas.openxmlformats.org/presentationml/2006/ole">
            <mc:AlternateContent xmlns:mc="http://schemas.openxmlformats.org/markup-compatibility/2006">
              <mc:Choice xmlns:v="urn:schemas-microsoft-com:vml" Requires="v">
                <p:oleObj name="Equation" r:id="rId4" imgW="1193800" imgH="228600" progId="Equation.3">
                  <p:embed/>
                </p:oleObj>
              </mc:Choice>
              <mc:Fallback>
                <p:oleObj name="Equation" r:id="rId4" imgW="1193800" imgH="2286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9221" y="4765676"/>
                        <a:ext cx="2514600"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73606775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3052</TotalTime>
  <Words>2488</Words>
  <Application>Microsoft Macintosh PowerPoint</Application>
  <PresentationFormat>On-screen Show (4:3)</PresentationFormat>
  <Paragraphs>190</Paragraphs>
  <Slides>35</Slides>
  <Notes>18</Notes>
  <HiddenSlides>0</HiddenSlides>
  <MMClips>0</MMClips>
  <ScaleCrop>false</ScaleCrop>
  <HeadingPairs>
    <vt:vector size="8" baseType="variant">
      <vt:variant>
        <vt:lpstr>Fonts Used</vt:lpstr>
      </vt:variant>
      <vt:variant>
        <vt:i4>13</vt:i4>
      </vt:variant>
      <vt:variant>
        <vt:lpstr>Theme</vt:lpstr>
      </vt:variant>
      <vt:variant>
        <vt:i4>3</vt:i4>
      </vt:variant>
      <vt:variant>
        <vt:lpstr>Embedded OLE Servers</vt:lpstr>
      </vt:variant>
      <vt:variant>
        <vt:i4>1</vt:i4>
      </vt:variant>
      <vt:variant>
        <vt:lpstr>Slide Titles</vt:lpstr>
      </vt:variant>
      <vt:variant>
        <vt:i4>35</vt:i4>
      </vt:variant>
    </vt:vector>
  </HeadingPairs>
  <TitlesOfParts>
    <vt:vector size="52" baseType="lpstr">
      <vt:lpstr>MathematicalPiOTF1</vt:lpstr>
      <vt:lpstr>SolexBoldLining</vt:lpstr>
      <vt:lpstr>Whitney-Light</vt:lpstr>
      <vt:lpstr>Whitney-Semibold</vt:lpstr>
      <vt:lpstr>Arial</vt:lpstr>
      <vt:lpstr>Arial Black</vt:lpstr>
      <vt:lpstr>Arial Rounded MT Bold</vt:lpstr>
      <vt:lpstr>Calibri</vt:lpstr>
      <vt:lpstr>Calibri Light</vt:lpstr>
      <vt:lpstr>Helvetica</vt:lpstr>
      <vt:lpstr>Symbol</vt:lpstr>
      <vt:lpstr>Times</vt:lpstr>
      <vt:lpstr>Times New Roman</vt:lpstr>
      <vt:lpstr>Office Theme</vt:lpstr>
      <vt:lpstr>Blank Presentation</vt:lpstr>
      <vt:lpstr>1_Blank Presentation</vt:lpstr>
      <vt:lpstr>Equation</vt:lpstr>
      <vt:lpstr>PowerPoint Presentation</vt:lpstr>
      <vt:lpstr>Myoglobin and Hemoglobin</vt:lpstr>
      <vt:lpstr>Globins are oxygen-binding proteins</vt:lpstr>
      <vt:lpstr>The ability of myoglobin and hemoglobin to bind oxygen depends on the heme group</vt:lpstr>
      <vt:lpstr>Structure of Myoglobin</vt:lpstr>
      <vt:lpstr>Oxygen binding to myoglobin</vt:lpstr>
      <vt:lpstr>Protein structure affect how ligands bind</vt:lpstr>
      <vt:lpstr>Ligand binding to a protein</vt:lpstr>
      <vt:lpstr>Binding: Quantitative Description</vt:lpstr>
      <vt:lpstr>Analysis in Terms of the Bound Fraction</vt:lpstr>
      <vt:lpstr>Binding: Graphical Analysis</vt:lpstr>
      <vt:lpstr>PowerPoint Presentation</vt:lpstr>
      <vt:lpstr>PowerPoint Presentation</vt:lpstr>
      <vt:lpstr>PowerPoint Presentation</vt:lpstr>
      <vt:lpstr>Could Myoglobin Transport O2?</vt:lpstr>
      <vt:lpstr>The cooperativity allows hemoglobin to bind oxygen in the lungs and release oxygen at the tissues</vt:lpstr>
      <vt:lpstr>Hemoglobin transports oxygen in blood</vt:lpstr>
      <vt:lpstr>Hemoglobin subunits are structurally similar to myoglobin</vt:lpstr>
      <vt:lpstr>Hemoglobin undergoes a structural change on O2 binding</vt:lpstr>
      <vt:lpstr>Binding of O2 causes the heme to assume a more planar conformation</vt:lpstr>
      <vt:lpstr>The shift in the position of helix F when heme binds O2 triggers the T → R transition</vt:lpstr>
      <vt:lpstr>A small movement triggers a large conformational change</vt:lpstr>
      <vt:lpstr>Cooperativity</vt:lpstr>
      <vt:lpstr>Cooperative ligand binding can be described quantitatively</vt:lpstr>
      <vt:lpstr>Hill plots for O2 binding to myoglobin and hemoglobin</vt:lpstr>
      <vt:lpstr>Cooperativity is a case of allosteric regulation</vt:lpstr>
      <vt:lpstr>The Bohr effect: O2 binding to Hb is regulated by H+ and CO2</vt:lpstr>
      <vt:lpstr>PowerPoint Presentation</vt:lpstr>
      <vt:lpstr>H+ and CO2 Export</vt:lpstr>
      <vt:lpstr>O2 binding to Hb is regulated by 2,3-BPG</vt:lpstr>
      <vt:lpstr>2,3-BPG facilitates adaptation to changes in altitude</vt:lpstr>
      <vt:lpstr>In fetal hemoglobin, the b chain is replaced with a g chain</vt:lpstr>
      <vt:lpstr>Carbon monoxide poisoning</vt:lpstr>
      <vt:lpstr>Sickle-Cell Anemia is a molecular disease of hemoglobin</vt:lpstr>
      <vt:lpstr>A single amino acid change (Glu6 to Val6) occurs in the b subunit of hemoglobin, causing the mutant molecule prone to aggregate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5 Protein Function</dc:title>
  <dc:creator>Microsoft Office User</dc:creator>
  <cp:lastModifiedBy>肖 俊宇</cp:lastModifiedBy>
  <cp:revision>160</cp:revision>
  <cp:lastPrinted>2017-03-10T00:04:37Z</cp:lastPrinted>
  <dcterms:created xsi:type="dcterms:W3CDTF">2016-03-12T02:46:48Z</dcterms:created>
  <dcterms:modified xsi:type="dcterms:W3CDTF">2023-03-04T01:26:03Z</dcterms:modified>
</cp:coreProperties>
</file>